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72" r:id="rId2"/>
    <p:sldMasterId id="2147483684" r:id="rId3"/>
  </p:sldMasterIdLst>
  <p:notesMasterIdLst>
    <p:notesMasterId r:id="rId24"/>
  </p:notesMasterIdLst>
  <p:handoutMasterIdLst>
    <p:handoutMasterId r:id="rId25"/>
  </p:handoutMasterIdLst>
  <p:sldIdLst>
    <p:sldId id="485" r:id="rId4"/>
    <p:sldId id="520" r:id="rId5"/>
    <p:sldId id="502" r:id="rId6"/>
    <p:sldId id="503" r:id="rId7"/>
    <p:sldId id="504" r:id="rId8"/>
    <p:sldId id="506"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384" r:id="rId22"/>
    <p:sldId id="543" r:id="rId23"/>
  </p:sldIdLst>
  <p:sldSz cx="9829800" cy="7315200"/>
  <p:notesSz cx="9236075" cy="6950075"/>
  <p:defaultTextStyle>
    <a:defPPr>
      <a:defRPr lang="en-US"/>
    </a:defPPr>
    <a:lvl1pPr marL="0" algn="l" defTabSz="483222" rtl="0" eaLnBrk="1" latinLnBrk="0" hangingPunct="1">
      <a:defRPr sz="1900" kern="1200">
        <a:solidFill>
          <a:schemeClr val="tx1"/>
        </a:solidFill>
        <a:latin typeface="+mn-lt"/>
        <a:ea typeface="+mn-ea"/>
        <a:cs typeface="+mn-cs"/>
      </a:defRPr>
    </a:lvl1pPr>
    <a:lvl2pPr marL="483222" algn="l" defTabSz="483222" rtl="0" eaLnBrk="1" latinLnBrk="0" hangingPunct="1">
      <a:defRPr sz="1900" kern="1200">
        <a:solidFill>
          <a:schemeClr val="tx1"/>
        </a:solidFill>
        <a:latin typeface="+mn-lt"/>
        <a:ea typeface="+mn-ea"/>
        <a:cs typeface="+mn-cs"/>
      </a:defRPr>
    </a:lvl2pPr>
    <a:lvl3pPr marL="966445" algn="l" defTabSz="483222" rtl="0" eaLnBrk="1" latinLnBrk="0" hangingPunct="1">
      <a:defRPr sz="1900" kern="1200">
        <a:solidFill>
          <a:schemeClr val="tx1"/>
        </a:solidFill>
        <a:latin typeface="+mn-lt"/>
        <a:ea typeface="+mn-ea"/>
        <a:cs typeface="+mn-cs"/>
      </a:defRPr>
    </a:lvl3pPr>
    <a:lvl4pPr marL="1449669" algn="l" defTabSz="483222" rtl="0" eaLnBrk="1" latinLnBrk="0" hangingPunct="1">
      <a:defRPr sz="1900" kern="1200">
        <a:solidFill>
          <a:schemeClr val="tx1"/>
        </a:solidFill>
        <a:latin typeface="+mn-lt"/>
        <a:ea typeface="+mn-ea"/>
        <a:cs typeface="+mn-cs"/>
      </a:defRPr>
    </a:lvl4pPr>
    <a:lvl5pPr marL="1932892" algn="l" defTabSz="483222" rtl="0" eaLnBrk="1" latinLnBrk="0" hangingPunct="1">
      <a:defRPr sz="1900" kern="1200">
        <a:solidFill>
          <a:schemeClr val="tx1"/>
        </a:solidFill>
        <a:latin typeface="+mn-lt"/>
        <a:ea typeface="+mn-ea"/>
        <a:cs typeface="+mn-cs"/>
      </a:defRPr>
    </a:lvl5pPr>
    <a:lvl6pPr marL="2416115" algn="l" defTabSz="483222" rtl="0" eaLnBrk="1" latinLnBrk="0" hangingPunct="1">
      <a:defRPr sz="1900" kern="1200">
        <a:solidFill>
          <a:schemeClr val="tx1"/>
        </a:solidFill>
        <a:latin typeface="+mn-lt"/>
        <a:ea typeface="+mn-ea"/>
        <a:cs typeface="+mn-cs"/>
      </a:defRPr>
    </a:lvl6pPr>
    <a:lvl7pPr marL="2899337" algn="l" defTabSz="483222" rtl="0" eaLnBrk="1" latinLnBrk="0" hangingPunct="1">
      <a:defRPr sz="1900" kern="1200">
        <a:solidFill>
          <a:schemeClr val="tx1"/>
        </a:solidFill>
        <a:latin typeface="+mn-lt"/>
        <a:ea typeface="+mn-ea"/>
        <a:cs typeface="+mn-cs"/>
      </a:defRPr>
    </a:lvl7pPr>
    <a:lvl8pPr marL="3382560" algn="l" defTabSz="483222" rtl="0" eaLnBrk="1" latinLnBrk="0" hangingPunct="1">
      <a:defRPr sz="1900" kern="1200">
        <a:solidFill>
          <a:schemeClr val="tx1"/>
        </a:solidFill>
        <a:latin typeface="+mn-lt"/>
        <a:ea typeface="+mn-ea"/>
        <a:cs typeface="+mn-cs"/>
      </a:defRPr>
    </a:lvl8pPr>
    <a:lvl9pPr marL="3865783" algn="l" defTabSz="48322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6" userDrawn="1">
          <p15:clr>
            <a:srgbClr val="A4A3A4"/>
          </p15:clr>
        </p15:guide>
        <p15:guide id="2" pos="3096">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Press" initials="J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4D4D4D"/>
    <a:srgbClr val="5F5F5F"/>
    <a:srgbClr val="373737"/>
    <a:srgbClr val="404040"/>
    <a:srgbClr val="70899F"/>
    <a:srgbClr val="8AA7B8"/>
    <a:srgbClr val="00325B"/>
    <a:srgbClr val="C0C0C0"/>
    <a:srgbClr val="668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5" autoAdjust="0"/>
    <p:restoredTop sz="94685" autoAdjust="0"/>
  </p:normalViewPr>
  <p:slideViewPr>
    <p:cSldViewPr snapToGrid="0" snapToObjects="1">
      <p:cViewPr varScale="1">
        <p:scale>
          <a:sx n="70" d="100"/>
          <a:sy n="70" d="100"/>
        </p:scale>
        <p:origin x="1350" y="60"/>
      </p:cViewPr>
      <p:guideLst>
        <p:guide orient="horz" pos="4536"/>
        <p:guide pos="3096"/>
      </p:guideLst>
    </p:cSldViewPr>
  </p:slideViewPr>
  <p:notesTextViewPr>
    <p:cViewPr>
      <p:scale>
        <a:sx n="100" d="100"/>
        <a:sy n="100" d="100"/>
      </p:scale>
      <p:origin x="0" y="0"/>
    </p:cViewPr>
  </p:notesTextViewPr>
  <p:sorterViewPr>
    <p:cViewPr>
      <p:scale>
        <a:sx n="200" d="100"/>
        <a:sy n="200" d="100"/>
      </p:scale>
      <p:origin x="0" y="116094"/>
    </p:cViewPr>
  </p:sorterViewPr>
  <p:notesViewPr>
    <p:cSldViewPr snapToGrid="0" snapToObjects="1" showGuides="1">
      <p:cViewPr varScale="1">
        <p:scale>
          <a:sx n="81" d="100"/>
          <a:sy n="81" d="100"/>
        </p:scale>
        <p:origin x="3780" y="90"/>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6965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4002299" cy="347504"/>
          </a:xfrm>
          <a:prstGeom prst="rect">
            <a:avLst/>
          </a:prstGeom>
        </p:spPr>
        <p:txBody>
          <a:bodyPr vert="horz" lIns="92812" tIns="46405" rIns="92812" bIns="46405" rtlCol="0"/>
          <a:lstStyle>
            <a:lvl1pPr algn="l">
              <a:defRPr sz="1200"/>
            </a:lvl1pPr>
          </a:lstStyle>
          <a:p>
            <a:endParaRPr lang="en-US"/>
          </a:p>
        </p:txBody>
      </p:sp>
      <p:sp>
        <p:nvSpPr>
          <p:cNvPr id="3" name="Date Placeholder 2"/>
          <p:cNvSpPr>
            <a:spLocks noGrp="1"/>
          </p:cNvSpPr>
          <p:nvPr>
            <p:ph type="dt" idx="1"/>
          </p:nvPr>
        </p:nvSpPr>
        <p:spPr>
          <a:xfrm>
            <a:off x="5231644" y="0"/>
            <a:ext cx="4002299" cy="347504"/>
          </a:xfrm>
          <a:prstGeom prst="rect">
            <a:avLst/>
          </a:prstGeom>
        </p:spPr>
        <p:txBody>
          <a:bodyPr vert="horz" lIns="92812" tIns="46405" rIns="92812" bIns="46405" rtlCol="0"/>
          <a:lstStyle>
            <a:lvl1pPr algn="r">
              <a:defRPr sz="1200"/>
            </a:lvl1pPr>
          </a:lstStyle>
          <a:p>
            <a:fld id="{198FDEE4-10CE-C242-8A7D-860CA46A49A6}" type="datetimeFigureOut">
              <a:rPr lang="en-US" smtClean="0"/>
              <a:t>2/8/2019</a:t>
            </a:fld>
            <a:endParaRPr lang="en-US"/>
          </a:p>
        </p:txBody>
      </p:sp>
      <p:sp>
        <p:nvSpPr>
          <p:cNvPr id="4" name="Slide Image Placeholder 3"/>
          <p:cNvSpPr>
            <a:spLocks noGrp="1" noRot="1" noChangeAspect="1"/>
          </p:cNvSpPr>
          <p:nvPr>
            <p:ph type="sldImg" idx="2"/>
          </p:nvPr>
        </p:nvSpPr>
        <p:spPr>
          <a:xfrm>
            <a:off x="2867025" y="520700"/>
            <a:ext cx="3502025" cy="2606675"/>
          </a:xfrm>
          <a:prstGeom prst="rect">
            <a:avLst/>
          </a:prstGeom>
          <a:noFill/>
          <a:ln w="12700">
            <a:solidFill>
              <a:prstClr val="black"/>
            </a:solidFill>
          </a:ln>
        </p:spPr>
        <p:txBody>
          <a:bodyPr vert="horz" lIns="92812" tIns="46405" rIns="92812" bIns="46405" rtlCol="0" anchor="ctr"/>
          <a:lstStyle/>
          <a:p>
            <a:endParaRPr lang="en-US"/>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812" tIns="46405" rIns="92812" bIns="464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6601366"/>
            <a:ext cx="4002299" cy="347504"/>
          </a:xfrm>
          <a:prstGeom prst="rect">
            <a:avLst/>
          </a:prstGeom>
        </p:spPr>
        <p:txBody>
          <a:bodyPr vert="horz" lIns="92812" tIns="46405" rIns="92812" bIns="46405" rtlCol="0" anchor="b"/>
          <a:lstStyle>
            <a:lvl1pPr algn="l">
              <a:defRPr sz="1200"/>
            </a:lvl1pPr>
          </a:lstStyle>
          <a:p>
            <a:r>
              <a:rPr lang="de-DE" smtClean="0"/>
              <a:t>Fortner, Bayens, Levkulich &amp; Garrison, P.C.</a:t>
            </a:r>
            <a:endParaRPr lang="en-US"/>
          </a:p>
        </p:txBody>
      </p:sp>
      <p:sp>
        <p:nvSpPr>
          <p:cNvPr id="7" name="Slide Number Placeholder 6"/>
          <p:cNvSpPr>
            <a:spLocks noGrp="1"/>
          </p:cNvSpPr>
          <p:nvPr>
            <p:ph type="sldNum" sz="quarter" idx="5"/>
          </p:nvPr>
        </p:nvSpPr>
        <p:spPr>
          <a:xfrm>
            <a:off x="5231644" y="6601366"/>
            <a:ext cx="4002299" cy="347504"/>
          </a:xfrm>
          <a:prstGeom prst="rect">
            <a:avLst/>
          </a:prstGeom>
        </p:spPr>
        <p:txBody>
          <a:bodyPr vert="horz" lIns="92812" tIns="46405" rIns="92812" bIns="46405" rtlCol="0" anchor="b"/>
          <a:lstStyle>
            <a:lvl1pPr algn="r">
              <a:defRPr sz="1200"/>
            </a:lvl1pPr>
          </a:lstStyle>
          <a:p>
            <a:fld id="{24675773-843C-384E-95C4-A4AD9F63DD74}" type="slidenum">
              <a:rPr lang="en-US" smtClean="0"/>
              <a:t>‹#›</a:t>
            </a:fld>
            <a:endParaRPr lang="en-US"/>
          </a:p>
        </p:txBody>
      </p:sp>
    </p:spTree>
    <p:extLst>
      <p:ext uri="{BB962C8B-B14F-4D97-AF65-F5344CB8AC3E}">
        <p14:creationId xmlns:p14="http://schemas.microsoft.com/office/powerpoint/2010/main" val="3494908691"/>
      </p:ext>
    </p:extLst>
  </p:cSld>
  <p:clrMap bg1="lt1" tx1="dk1" bg2="lt2" tx2="dk2" accent1="accent1" accent2="accent2" accent3="accent3" accent4="accent4" accent5="accent5" accent6="accent6" hlink="hlink" folHlink="folHlink"/>
  <p:hf hdr="0" dt="0"/>
  <p:notesStyle>
    <a:lvl1pPr marL="0" algn="l" defTabSz="483222" rtl="0" eaLnBrk="1" latinLnBrk="0" hangingPunct="1">
      <a:defRPr sz="1200" kern="1200">
        <a:solidFill>
          <a:schemeClr val="tx1"/>
        </a:solidFill>
        <a:latin typeface="+mn-lt"/>
        <a:ea typeface="+mn-ea"/>
        <a:cs typeface="+mn-cs"/>
      </a:defRPr>
    </a:lvl1pPr>
    <a:lvl2pPr marL="483222" algn="l" defTabSz="483222" rtl="0" eaLnBrk="1" latinLnBrk="0" hangingPunct="1">
      <a:defRPr sz="1200" kern="1200">
        <a:solidFill>
          <a:schemeClr val="tx1"/>
        </a:solidFill>
        <a:latin typeface="+mn-lt"/>
        <a:ea typeface="+mn-ea"/>
        <a:cs typeface="+mn-cs"/>
      </a:defRPr>
    </a:lvl2pPr>
    <a:lvl3pPr marL="966445" algn="l" defTabSz="483222" rtl="0" eaLnBrk="1" latinLnBrk="0" hangingPunct="1">
      <a:defRPr sz="1200" kern="1200">
        <a:solidFill>
          <a:schemeClr val="tx1"/>
        </a:solidFill>
        <a:latin typeface="+mn-lt"/>
        <a:ea typeface="+mn-ea"/>
        <a:cs typeface="+mn-cs"/>
      </a:defRPr>
    </a:lvl3pPr>
    <a:lvl4pPr marL="1449669" algn="l" defTabSz="483222" rtl="0" eaLnBrk="1" latinLnBrk="0" hangingPunct="1">
      <a:defRPr sz="1200" kern="1200">
        <a:solidFill>
          <a:schemeClr val="tx1"/>
        </a:solidFill>
        <a:latin typeface="+mn-lt"/>
        <a:ea typeface="+mn-ea"/>
        <a:cs typeface="+mn-cs"/>
      </a:defRPr>
    </a:lvl4pPr>
    <a:lvl5pPr marL="1932892" algn="l" defTabSz="483222" rtl="0" eaLnBrk="1" latinLnBrk="0" hangingPunct="1">
      <a:defRPr sz="1200" kern="1200">
        <a:solidFill>
          <a:schemeClr val="tx1"/>
        </a:solidFill>
        <a:latin typeface="+mn-lt"/>
        <a:ea typeface="+mn-ea"/>
        <a:cs typeface="+mn-cs"/>
      </a:defRPr>
    </a:lvl5pPr>
    <a:lvl6pPr marL="2416115" algn="l" defTabSz="483222" rtl="0" eaLnBrk="1" latinLnBrk="0" hangingPunct="1">
      <a:defRPr sz="1200" kern="1200">
        <a:solidFill>
          <a:schemeClr val="tx1"/>
        </a:solidFill>
        <a:latin typeface="+mn-lt"/>
        <a:ea typeface="+mn-ea"/>
        <a:cs typeface="+mn-cs"/>
      </a:defRPr>
    </a:lvl6pPr>
    <a:lvl7pPr marL="2899337" algn="l" defTabSz="483222" rtl="0" eaLnBrk="1" latinLnBrk="0" hangingPunct="1">
      <a:defRPr sz="1200" kern="1200">
        <a:solidFill>
          <a:schemeClr val="tx1"/>
        </a:solidFill>
        <a:latin typeface="+mn-lt"/>
        <a:ea typeface="+mn-ea"/>
        <a:cs typeface="+mn-cs"/>
      </a:defRPr>
    </a:lvl7pPr>
    <a:lvl8pPr marL="3382560" algn="l" defTabSz="483222" rtl="0" eaLnBrk="1" latinLnBrk="0" hangingPunct="1">
      <a:defRPr sz="1200" kern="1200">
        <a:solidFill>
          <a:schemeClr val="tx1"/>
        </a:solidFill>
        <a:latin typeface="+mn-lt"/>
        <a:ea typeface="+mn-ea"/>
        <a:cs typeface="+mn-cs"/>
      </a:defRPr>
    </a:lvl8pPr>
    <a:lvl9pPr marL="3865783" algn="l" defTabSz="4832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354755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10</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212356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11</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257202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12</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79394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13</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3250911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14</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338781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15</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323997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16</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823913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17</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150551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18</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422708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19</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343862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2</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412197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3</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59980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4</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347028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5</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365414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6</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340976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7</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136470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8</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194545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75773-843C-384E-95C4-A4AD9F63DD74}" type="slidenum">
              <a:rPr lang="en-US" smtClean="0"/>
              <a:t>9</a:t>
            </a:fld>
            <a:endParaRPr lang="en-US"/>
          </a:p>
        </p:txBody>
      </p:sp>
      <p:sp>
        <p:nvSpPr>
          <p:cNvPr id="5" name="Footer Placeholder 4"/>
          <p:cNvSpPr>
            <a:spLocks noGrp="1"/>
          </p:cNvSpPr>
          <p:nvPr>
            <p:ph type="ftr" sz="quarter" idx="11"/>
          </p:nvPr>
        </p:nvSpPr>
        <p:spPr/>
        <p:txBody>
          <a:bodyPr/>
          <a:lstStyle/>
          <a:p>
            <a:r>
              <a:rPr lang="de-DE" smtClean="0"/>
              <a:t>Fortner, Bayens, Levkulich &amp; Garrison, P.C.</a:t>
            </a:r>
            <a:endParaRPr lang="en-US"/>
          </a:p>
        </p:txBody>
      </p:sp>
    </p:spTree>
    <p:extLst>
      <p:ext uri="{BB962C8B-B14F-4D97-AF65-F5344CB8AC3E}">
        <p14:creationId xmlns:p14="http://schemas.microsoft.com/office/powerpoint/2010/main" val="87383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65377" y="923862"/>
            <a:ext cx="9135237" cy="4050474"/>
          </a:xfrm>
          <a:prstGeom prst="rect">
            <a:avLst/>
          </a:prstGeom>
        </p:spPr>
        <p:txBody>
          <a:bodyPr/>
          <a:lstStyle>
            <a:lvl1pPr marL="228600" indent="-228600" algn="l" defTabSz="914400">
              <a:spcBef>
                <a:spcPts val="600"/>
              </a:spcBef>
              <a:buFont typeface="Wingdings" panose="05000000000000000000" pitchFamily="2" charset="2"/>
              <a:buChar char="§"/>
              <a:defRPr sz="2400">
                <a:solidFill>
                  <a:schemeClr val="tx1"/>
                </a:solidFill>
              </a:defRPr>
            </a:lvl1pPr>
            <a:lvl2pPr marL="461963" indent="-203200" algn="l">
              <a:spcBef>
                <a:spcPts val="0"/>
              </a:spcBef>
              <a:buFont typeface="Calibri" panose="020F0502020204030204" pitchFamily="34" charset="0"/>
              <a:buChar char="–"/>
              <a:defRPr sz="2000">
                <a:solidFill>
                  <a:schemeClr val="tx1"/>
                </a:solidFill>
              </a:defRPr>
            </a:lvl2pPr>
            <a:lvl3pPr marL="687388" indent="-233363" algn="l">
              <a:spcBef>
                <a:spcPts val="0"/>
              </a:spcBef>
              <a:buFont typeface="Arial" panose="020B0604020202020204" pitchFamily="34" charset="0"/>
              <a:buChar char="•"/>
              <a:defRPr sz="1600">
                <a:solidFill>
                  <a:schemeClr val="tx1"/>
                </a:solidFill>
              </a:defRPr>
            </a:lvl3pPr>
            <a:lvl4pPr marL="857250" indent="0" algn="l">
              <a:spcBef>
                <a:spcPts val="0"/>
              </a:spcBef>
              <a:buFontTx/>
              <a:buNone/>
              <a:defRPr sz="1200">
                <a:solidFill>
                  <a:schemeClr val="tx1"/>
                </a:solidFill>
              </a:defRPr>
            </a:lvl4pPr>
            <a:lvl5pPr marL="1084263" indent="0" algn="l">
              <a:spcBef>
                <a:spcPts val="0"/>
              </a:spcBef>
              <a:buFontTx/>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65377" y="152057"/>
            <a:ext cx="8477250" cy="505745"/>
          </a:xfrm>
          <a:prstGeom prst="rect">
            <a:avLst/>
          </a:prstGeom>
        </p:spPr>
        <p:txBody>
          <a:bodyPr anchor="ctr"/>
          <a:lstStyle>
            <a:lvl1pPr algn="l">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237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8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3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1492" y="291253"/>
            <a:ext cx="3233936" cy="123952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843179" y="291255"/>
            <a:ext cx="5495132" cy="6243321"/>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1492" y="1530775"/>
            <a:ext cx="3233936" cy="5003801"/>
          </a:xfrm>
        </p:spPr>
        <p:txBody>
          <a:bodyPr/>
          <a:lstStyle>
            <a:lvl1pPr marL="0" indent="0">
              <a:buNone/>
              <a:defRPr sz="1500"/>
            </a:lvl1pPr>
            <a:lvl2pPr marL="489844" indent="0">
              <a:buNone/>
              <a:defRPr sz="1300"/>
            </a:lvl2pPr>
            <a:lvl3pPr marL="979688" indent="0">
              <a:buNone/>
              <a:defRPr sz="1100"/>
            </a:lvl3pPr>
            <a:lvl4pPr marL="1469532" indent="0">
              <a:buNone/>
              <a:defRPr sz="1000"/>
            </a:lvl4pPr>
            <a:lvl5pPr marL="1959376" indent="0">
              <a:buNone/>
              <a:defRPr sz="1000"/>
            </a:lvl5pPr>
            <a:lvl6pPr marL="2449220" indent="0">
              <a:buNone/>
              <a:defRPr sz="1000"/>
            </a:lvl6pPr>
            <a:lvl7pPr marL="2939064" indent="0">
              <a:buNone/>
              <a:defRPr sz="1000"/>
            </a:lvl7pPr>
            <a:lvl8pPr marL="3428909" indent="0">
              <a:buNone/>
              <a:defRPr sz="1000"/>
            </a:lvl8pPr>
            <a:lvl9pPr marL="391875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536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6710" y="5120641"/>
            <a:ext cx="5897880" cy="604521"/>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926710" y="653627"/>
            <a:ext cx="5897880" cy="4389120"/>
          </a:xfrm>
        </p:spPr>
        <p:txBody>
          <a:bodyPr/>
          <a:lstStyle>
            <a:lvl1pPr marL="0" indent="0">
              <a:buNone/>
              <a:defRPr sz="3400"/>
            </a:lvl1pPr>
            <a:lvl2pPr marL="489844" indent="0">
              <a:buNone/>
              <a:defRPr sz="3000"/>
            </a:lvl2pPr>
            <a:lvl3pPr marL="979688" indent="0">
              <a:buNone/>
              <a:defRPr sz="2600"/>
            </a:lvl3pPr>
            <a:lvl4pPr marL="1469532" indent="0">
              <a:buNone/>
              <a:defRPr sz="2100"/>
            </a:lvl4pPr>
            <a:lvl5pPr marL="1959376" indent="0">
              <a:buNone/>
              <a:defRPr sz="2100"/>
            </a:lvl5pPr>
            <a:lvl6pPr marL="2449220" indent="0">
              <a:buNone/>
              <a:defRPr sz="2100"/>
            </a:lvl6pPr>
            <a:lvl7pPr marL="2939064" indent="0">
              <a:buNone/>
              <a:defRPr sz="2100"/>
            </a:lvl7pPr>
            <a:lvl8pPr marL="3428909" indent="0">
              <a:buNone/>
              <a:defRPr sz="2100"/>
            </a:lvl8pPr>
            <a:lvl9pPr marL="3918753" indent="0">
              <a:buNone/>
              <a:defRPr sz="2100"/>
            </a:lvl9pPr>
          </a:lstStyle>
          <a:p>
            <a:endParaRPr lang="en-US"/>
          </a:p>
        </p:txBody>
      </p:sp>
      <p:sp>
        <p:nvSpPr>
          <p:cNvPr id="4" name="Text Placeholder 3"/>
          <p:cNvSpPr>
            <a:spLocks noGrp="1"/>
          </p:cNvSpPr>
          <p:nvPr>
            <p:ph type="body" sz="half" idx="2"/>
          </p:nvPr>
        </p:nvSpPr>
        <p:spPr>
          <a:xfrm>
            <a:off x="1926710" y="5725162"/>
            <a:ext cx="5897880" cy="858519"/>
          </a:xfrm>
        </p:spPr>
        <p:txBody>
          <a:bodyPr/>
          <a:lstStyle>
            <a:lvl1pPr marL="0" indent="0">
              <a:buNone/>
              <a:defRPr sz="1500"/>
            </a:lvl1pPr>
            <a:lvl2pPr marL="489844" indent="0">
              <a:buNone/>
              <a:defRPr sz="1300"/>
            </a:lvl2pPr>
            <a:lvl3pPr marL="979688" indent="0">
              <a:buNone/>
              <a:defRPr sz="1100"/>
            </a:lvl3pPr>
            <a:lvl4pPr marL="1469532" indent="0">
              <a:buNone/>
              <a:defRPr sz="1000"/>
            </a:lvl4pPr>
            <a:lvl5pPr marL="1959376" indent="0">
              <a:buNone/>
              <a:defRPr sz="1000"/>
            </a:lvl5pPr>
            <a:lvl6pPr marL="2449220" indent="0">
              <a:buNone/>
              <a:defRPr sz="1000"/>
            </a:lvl6pPr>
            <a:lvl7pPr marL="2939064" indent="0">
              <a:buNone/>
              <a:defRPr sz="1000"/>
            </a:lvl7pPr>
            <a:lvl8pPr marL="3428909" indent="0">
              <a:buNone/>
              <a:defRPr sz="1000"/>
            </a:lvl8pPr>
            <a:lvl9pPr marL="391875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157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17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6605" y="292949"/>
            <a:ext cx="2211705"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1490" y="292949"/>
            <a:ext cx="6471285"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60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ey (Blank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53212" y="94728"/>
            <a:ext cx="9097020" cy="578372"/>
          </a:xfrm>
          <a:prstGeom prst="rect">
            <a:avLst/>
          </a:prstGeom>
        </p:spPr>
        <p:txBody>
          <a:bodyPr vert="horz" lIns="96644" tIns="48322" rIns="96644" bIns="48322"/>
          <a:lstStyle>
            <a:lvl1pPr algn="l">
              <a:buNone/>
              <a:defRPr sz="3200">
                <a:solidFill>
                  <a:srgbClr val="FFFFFF"/>
                </a:solidFill>
              </a:defRPr>
            </a:lvl1pPr>
          </a:lstStyle>
          <a:p>
            <a:pPr lvl="0"/>
            <a:r>
              <a:rPr lang="en-US" dirty="0"/>
              <a:t>Click to enter page header</a:t>
            </a:r>
          </a:p>
        </p:txBody>
      </p:sp>
    </p:spTree>
    <p:extLst>
      <p:ext uri="{BB962C8B-B14F-4D97-AF65-F5344CB8AC3E}">
        <p14:creationId xmlns:p14="http://schemas.microsoft.com/office/powerpoint/2010/main" val="1632571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4255433"/>
            <a:ext cx="8902699" cy="733918"/>
          </a:xfrm>
          <a:prstGeom prst="rect">
            <a:avLst/>
          </a:prstGeom>
        </p:spPr>
        <p:txBody>
          <a:bodyPr wrap="square" lIns="86739" tIns="43370" rIns="86739" bIns="43370">
            <a:spAutoFit/>
          </a:bodyPr>
          <a:lstStyle>
            <a:lvl1pPr marL="0" indent="0" algn="ctr">
              <a:buFontTx/>
              <a:buNone/>
              <a:defRPr sz="4200" b="1">
                <a:solidFill>
                  <a:schemeClr val="bg1"/>
                </a:solidFill>
                <a:effectLst>
                  <a:outerShdw blurRad="50800" dist="38100" dir="2700000" algn="tl" rotWithShape="0">
                    <a:prstClr val="black"/>
                  </a:outerShdw>
                </a:effectLst>
              </a:defRPr>
            </a:lvl1pPr>
            <a:lvl2pPr marL="0" indent="0">
              <a:buFontTx/>
              <a:buNone/>
              <a:defRPr sz="1300">
                <a:solidFill>
                  <a:srgbClr val="4D4D4D"/>
                </a:solidFill>
              </a:defRPr>
            </a:lvl2pPr>
          </a:lstStyle>
          <a:p>
            <a:pPr lvl="0"/>
            <a:r>
              <a:rPr lang="en-US" dirty="0"/>
              <a:t>Click to edit Master text styles</a:t>
            </a:r>
          </a:p>
        </p:txBody>
      </p:sp>
      <p:sp>
        <p:nvSpPr>
          <p:cNvPr id="6" name="Text Placeholder 5"/>
          <p:cNvSpPr>
            <a:spLocks noGrp="1"/>
          </p:cNvSpPr>
          <p:nvPr>
            <p:ph type="body" sz="quarter" idx="12"/>
          </p:nvPr>
        </p:nvSpPr>
        <p:spPr>
          <a:xfrm>
            <a:off x="2168090" y="5205458"/>
            <a:ext cx="5495462" cy="422230"/>
          </a:xfrm>
          <a:prstGeom prst="rect">
            <a:avLst/>
          </a:prstGeom>
        </p:spPr>
        <p:txBody>
          <a:bodyPr lIns="86739" tIns="43370" rIns="86739" bIns="43370"/>
          <a:lstStyle>
            <a:lvl1pPr marL="0" indent="0">
              <a:buFontTx/>
              <a:buNone/>
              <a:defRPr sz="3000">
                <a:solidFill>
                  <a:schemeClr val="bg1"/>
                </a:solidFill>
                <a:effectLst>
                  <a:outerShdw blurRad="38100" dist="38100" dir="2700000" algn="tl">
                    <a:srgbClr val="000000">
                      <a:alpha val="43137"/>
                    </a:srgbClr>
                  </a:outerShdw>
                </a:effectLst>
              </a:defRPr>
            </a:lvl1pPr>
          </a:lstStyle>
          <a:p>
            <a:pPr lvl="0"/>
            <a:r>
              <a:rPr lang="en-US" dirty="0"/>
              <a:t>Click to edit Master text styles</a:t>
            </a:r>
          </a:p>
        </p:txBody>
      </p:sp>
    </p:spTree>
    <p:extLst>
      <p:ext uri="{BB962C8B-B14F-4D97-AF65-F5344CB8AC3E}">
        <p14:creationId xmlns:p14="http://schemas.microsoft.com/office/powerpoint/2010/main" val="232700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eak">
    <p:spTree>
      <p:nvGrpSpPr>
        <p:cNvPr id="1" name=""/>
        <p:cNvGrpSpPr/>
        <p:nvPr/>
      </p:nvGrpSpPr>
      <p:grpSpPr>
        <a:xfrm>
          <a:off x="0" y="0"/>
          <a:ext cx="0" cy="0"/>
          <a:chOff x="0" y="0"/>
          <a:chExt cx="0" cy="0"/>
        </a:xfrm>
      </p:grpSpPr>
      <p:sp>
        <p:nvSpPr>
          <p:cNvPr id="2" name="Rectangle 1"/>
          <p:cNvSpPr/>
          <p:nvPr userDrawn="1"/>
        </p:nvSpPr>
        <p:spPr>
          <a:xfrm>
            <a:off x="0" y="4553145"/>
            <a:ext cx="9829800" cy="1762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368301" y="4942693"/>
            <a:ext cx="9022442" cy="580030"/>
          </a:xfrm>
          <a:prstGeom prst="rect">
            <a:avLst/>
          </a:prstGeom>
        </p:spPr>
        <p:txBody>
          <a:bodyPr wrap="square" lIns="86739" tIns="43370" rIns="86739" bIns="43370">
            <a:spAutoFit/>
          </a:bodyPr>
          <a:lstStyle>
            <a:lvl1pPr marL="0" indent="0">
              <a:buFontTx/>
              <a:buNone/>
              <a:defRPr sz="3200" b="1">
                <a:solidFill>
                  <a:schemeClr val="tx1"/>
                </a:solidFill>
              </a:defRPr>
            </a:lvl1pPr>
            <a:lvl2pPr marL="0" indent="0">
              <a:buFontTx/>
              <a:buNone/>
              <a:defRPr sz="1300">
                <a:solidFill>
                  <a:srgbClr val="4D4D4D"/>
                </a:solidFill>
              </a:defRPr>
            </a:lvl2pPr>
          </a:lstStyle>
          <a:p>
            <a:pPr lvl="0"/>
            <a:r>
              <a:rPr lang="en-US" dirty="0"/>
              <a:t>Click to edit Master text styles</a:t>
            </a:r>
          </a:p>
        </p:txBody>
      </p:sp>
      <p:sp>
        <p:nvSpPr>
          <p:cNvPr id="6" name="Text Placeholder 5"/>
          <p:cNvSpPr>
            <a:spLocks noGrp="1"/>
          </p:cNvSpPr>
          <p:nvPr>
            <p:ph type="body" sz="quarter" idx="12"/>
          </p:nvPr>
        </p:nvSpPr>
        <p:spPr>
          <a:xfrm>
            <a:off x="368301" y="5648370"/>
            <a:ext cx="4546599" cy="422230"/>
          </a:xfrm>
          <a:prstGeom prst="rect">
            <a:avLst/>
          </a:prstGeom>
        </p:spPr>
        <p:txBody>
          <a:bodyPr lIns="86739" tIns="43370" rIns="86739" bIns="43370"/>
          <a:lstStyle>
            <a:lvl1pPr marL="0" indent="0">
              <a:buFontTx/>
              <a:buNone/>
              <a:defRPr sz="1600">
                <a:solidFill>
                  <a:schemeClr val="tx1"/>
                </a:solidFill>
              </a:defRPr>
            </a:lvl1pPr>
          </a:lstStyle>
          <a:p>
            <a:pPr lvl="0"/>
            <a:r>
              <a:rPr lang="en-US" dirty="0"/>
              <a:t>Click to edit Master text styles</a:t>
            </a:r>
          </a:p>
        </p:txBody>
      </p:sp>
      <p:cxnSp>
        <p:nvCxnSpPr>
          <p:cNvPr id="5" name="Straight Connector 11"/>
          <p:cNvCxnSpPr>
            <a:cxnSpLocks noChangeShapeType="1"/>
          </p:cNvCxnSpPr>
          <p:nvPr userDrawn="1"/>
        </p:nvCxnSpPr>
        <p:spPr bwMode="auto">
          <a:xfrm>
            <a:off x="0" y="6504368"/>
            <a:ext cx="9829800" cy="0"/>
          </a:xfrm>
          <a:prstGeom prst="line">
            <a:avLst/>
          </a:prstGeom>
          <a:noFill/>
          <a:ln w="28575">
            <a:solidFill>
              <a:schemeClr val="tx1"/>
            </a:solidFill>
            <a:round/>
            <a:headEnd/>
            <a:tailEnd/>
          </a:ln>
        </p:spPr>
      </p:cxnSp>
    </p:spTree>
    <p:extLst>
      <p:ext uri="{BB962C8B-B14F-4D97-AF65-F5344CB8AC3E}">
        <p14:creationId xmlns:p14="http://schemas.microsoft.com/office/powerpoint/2010/main" val="232855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7235" y="2272455"/>
            <a:ext cx="8355330" cy="1568027"/>
          </a:xfrm>
        </p:spPr>
        <p:txBody>
          <a:bodyPr/>
          <a:lstStyle/>
          <a:p>
            <a:r>
              <a:rPr lang="en-US"/>
              <a:t>Click to edit Master title style</a:t>
            </a:r>
          </a:p>
        </p:txBody>
      </p:sp>
      <p:sp>
        <p:nvSpPr>
          <p:cNvPr id="3" name="Subtitle 2"/>
          <p:cNvSpPr>
            <a:spLocks noGrp="1"/>
          </p:cNvSpPr>
          <p:nvPr>
            <p:ph type="subTitle" idx="1"/>
          </p:nvPr>
        </p:nvSpPr>
        <p:spPr>
          <a:xfrm>
            <a:off x="1474470" y="4145280"/>
            <a:ext cx="6880860" cy="1869440"/>
          </a:xfrm>
        </p:spPr>
        <p:txBody>
          <a:bodyPr/>
          <a:lstStyle>
            <a:lvl1pPr marL="0" indent="0" algn="ctr">
              <a:buNone/>
              <a:defRPr>
                <a:solidFill>
                  <a:schemeClr val="tx1">
                    <a:tint val="75000"/>
                  </a:schemeClr>
                </a:solidFill>
              </a:defRPr>
            </a:lvl1pPr>
            <a:lvl2pPr marL="489844" indent="0" algn="ctr">
              <a:buNone/>
              <a:defRPr>
                <a:solidFill>
                  <a:schemeClr val="tx1">
                    <a:tint val="75000"/>
                  </a:schemeClr>
                </a:solidFill>
              </a:defRPr>
            </a:lvl2pPr>
            <a:lvl3pPr marL="979688" indent="0" algn="ctr">
              <a:buNone/>
              <a:defRPr>
                <a:solidFill>
                  <a:schemeClr val="tx1">
                    <a:tint val="75000"/>
                  </a:schemeClr>
                </a:solidFill>
              </a:defRPr>
            </a:lvl3pPr>
            <a:lvl4pPr marL="1469532" indent="0" algn="ctr">
              <a:buNone/>
              <a:defRPr>
                <a:solidFill>
                  <a:schemeClr val="tx1">
                    <a:tint val="75000"/>
                  </a:schemeClr>
                </a:solidFill>
              </a:defRPr>
            </a:lvl4pPr>
            <a:lvl5pPr marL="1959376" indent="0" algn="ctr">
              <a:buNone/>
              <a:defRPr>
                <a:solidFill>
                  <a:schemeClr val="tx1">
                    <a:tint val="75000"/>
                  </a:schemeClr>
                </a:solidFill>
              </a:defRPr>
            </a:lvl5pPr>
            <a:lvl6pPr marL="2449220" indent="0" algn="ctr">
              <a:buNone/>
              <a:defRPr>
                <a:solidFill>
                  <a:schemeClr val="tx1">
                    <a:tint val="75000"/>
                  </a:schemeClr>
                </a:solidFill>
              </a:defRPr>
            </a:lvl6pPr>
            <a:lvl7pPr marL="2939064" indent="0" algn="ctr">
              <a:buNone/>
              <a:defRPr>
                <a:solidFill>
                  <a:schemeClr val="tx1">
                    <a:tint val="75000"/>
                  </a:schemeClr>
                </a:solidFill>
              </a:defRPr>
            </a:lvl7pPr>
            <a:lvl8pPr marL="3428909" indent="0" algn="ctr">
              <a:buNone/>
              <a:defRPr>
                <a:solidFill>
                  <a:schemeClr val="tx1">
                    <a:tint val="75000"/>
                  </a:schemeClr>
                </a:solidFill>
              </a:defRPr>
            </a:lvl8pPr>
            <a:lvl9pPr marL="39187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91490" y="6746240"/>
            <a:ext cx="2293620" cy="389467"/>
          </a:xfrm>
        </p:spPr>
        <p:txBody>
          <a:bodyPr/>
          <a:lstStyle>
            <a:lvl1pPr algn="l">
              <a:defRPr/>
            </a:lvl1p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10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6486" y="4700694"/>
            <a:ext cx="8355330" cy="1452880"/>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76486" y="3100496"/>
            <a:ext cx="8355330" cy="1600199"/>
          </a:xfrm>
        </p:spPr>
        <p:txBody>
          <a:bodyPr anchor="b"/>
          <a:lstStyle>
            <a:lvl1pPr marL="0" indent="0">
              <a:buNone/>
              <a:defRPr sz="2100">
                <a:solidFill>
                  <a:schemeClr val="tx1">
                    <a:tint val="75000"/>
                  </a:schemeClr>
                </a:solidFill>
              </a:defRPr>
            </a:lvl1pPr>
            <a:lvl2pPr marL="489844" indent="0">
              <a:buNone/>
              <a:defRPr sz="1900">
                <a:solidFill>
                  <a:schemeClr val="tx1">
                    <a:tint val="75000"/>
                  </a:schemeClr>
                </a:solidFill>
              </a:defRPr>
            </a:lvl2pPr>
            <a:lvl3pPr marL="979688" indent="0">
              <a:buNone/>
              <a:defRPr sz="1700">
                <a:solidFill>
                  <a:schemeClr val="tx1">
                    <a:tint val="75000"/>
                  </a:schemeClr>
                </a:solidFill>
              </a:defRPr>
            </a:lvl3pPr>
            <a:lvl4pPr marL="1469532" indent="0">
              <a:buNone/>
              <a:defRPr sz="1500">
                <a:solidFill>
                  <a:schemeClr val="tx1">
                    <a:tint val="75000"/>
                  </a:schemeClr>
                </a:solidFill>
              </a:defRPr>
            </a:lvl4pPr>
            <a:lvl5pPr marL="1959376" indent="0">
              <a:buNone/>
              <a:defRPr sz="1500">
                <a:solidFill>
                  <a:schemeClr val="tx1">
                    <a:tint val="75000"/>
                  </a:schemeClr>
                </a:solidFill>
              </a:defRPr>
            </a:lvl5pPr>
            <a:lvl6pPr marL="2449220" indent="0">
              <a:buNone/>
              <a:defRPr sz="1500">
                <a:solidFill>
                  <a:schemeClr val="tx1">
                    <a:tint val="75000"/>
                  </a:schemeClr>
                </a:solidFill>
              </a:defRPr>
            </a:lvl6pPr>
            <a:lvl7pPr marL="2939064" indent="0">
              <a:buNone/>
              <a:defRPr sz="1500">
                <a:solidFill>
                  <a:schemeClr val="tx1">
                    <a:tint val="75000"/>
                  </a:schemeClr>
                </a:solidFill>
              </a:defRPr>
            </a:lvl7pPr>
            <a:lvl8pPr marL="3428909" indent="0">
              <a:buNone/>
              <a:defRPr sz="1500">
                <a:solidFill>
                  <a:schemeClr val="tx1">
                    <a:tint val="75000"/>
                  </a:schemeClr>
                </a:solidFill>
              </a:defRPr>
            </a:lvl8pPr>
            <a:lvl9pPr marL="391875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1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1490" y="1706882"/>
            <a:ext cx="4341495" cy="4827694"/>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6815" y="1706882"/>
            <a:ext cx="4341495" cy="4827694"/>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02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1491" y="1637454"/>
            <a:ext cx="4343202" cy="682413"/>
          </a:xfrm>
        </p:spPr>
        <p:txBody>
          <a:bodyPr anchor="b"/>
          <a:lstStyle>
            <a:lvl1pPr marL="0" indent="0">
              <a:buNone/>
              <a:defRPr sz="2600" b="1"/>
            </a:lvl1pPr>
            <a:lvl2pPr marL="489844" indent="0">
              <a:buNone/>
              <a:defRPr sz="2100" b="1"/>
            </a:lvl2pPr>
            <a:lvl3pPr marL="979688" indent="0">
              <a:buNone/>
              <a:defRPr sz="1900" b="1"/>
            </a:lvl3pPr>
            <a:lvl4pPr marL="1469532" indent="0">
              <a:buNone/>
              <a:defRPr sz="1700" b="1"/>
            </a:lvl4pPr>
            <a:lvl5pPr marL="1959376" indent="0">
              <a:buNone/>
              <a:defRPr sz="1700" b="1"/>
            </a:lvl5pPr>
            <a:lvl6pPr marL="2449220" indent="0">
              <a:buNone/>
              <a:defRPr sz="1700" b="1"/>
            </a:lvl6pPr>
            <a:lvl7pPr marL="2939064" indent="0">
              <a:buNone/>
              <a:defRPr sz="1700" b="1"/>
            </a:lvl7pPr>
            <a:lvl8pPr marL="3428909" indent="0">
              <a:buNone/>
              <a:defRPr sz="1700" b="1"/>
            </a:lvl8pPr>
            <a:lvl9pPr marL="3918753" indent="0">
              <a:buNone/>
              <a:defRPr sz="1700" b="1"/>
            </a:lvl9pPr>
          </a:lstStyle>
          <a:p>
            <a:pPr lvl="0"/>
            <a:r>
              <a:rPr lang="en-US"/>
              <a:t>Click to edit Master text styles</a:t>
            </a:r>
          </a:p>
        </p:txBody>
      </p:sp>
      <p:sp>
        <p:nvSpPr>
          <p:cNvPr id="4" name="Content Placeholder 3"/>
          <p:cNvSpPr>
            <a:spLocks noGrp="1"/>
          </p:cNvSpPr>
          <p:nvPr>
            <p:ph sz="half" idx="2"/>
          </p:nvPr>
        </p:nvSpPr>
        <p:spPr>
          <a:xfrm>
            <a:off x="491491" y="2319867"/>
            <a:ext cx="4343202" cy="4214707"/>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93404" y="1637454"/>
            <a:ext cx="4344908" cy="682413"/>
          </a:xfrm>
        </p:spPr>
        <p:txBody>
          <a:bodyPr anchor="b"/>
          <a:lstStyle>
            <a:lvl1pPr marL="0" indent="0">
              <a:buNone/>
              <a:defRPr sz="2600" b="1"/>
            </a:lvl1pPr>
            <a:lvl2pPr marL="489844" indent="0">
              <a:buNone/>
              <a:defRPr sz="2100" b="1"/>
            </a:lvl2pPr>
            <a:lvl3pPr marL="979688" indent="0">
              <a:buNone/>
              <a:defRPr sz="1900" b="1"/>
            </a:lvl3pPr>
            <a:lvl4pPr marL="1469532" indent="0">
              <a:buNone/>
              <a:defRPr sz="1700" b="1"/>
            </a:lvl4pPr>
            <a:lvl5pPr marL="1959376" indent="0">
              <a:buNone/>
              <a:defRPr sz="1700" b="1"/>
            </a:lvl5pPr>
            <a:lvl6pPr marL="2449220" indent="0">
              <a:buNone/>
              <a:defRPr sz="1700" b="1"/>
            </a:lvl6pPr>
            <a:lvl7pPr marL="2939064" indent="0">
              <a:buNone/>
              <a:defRPr sz="1700" b="1"/>
            </a:lvl7pPr>
            <a:lvl8pPr marL="3428909" indent="0">
              <a:buNone/>
              <a:defRPr sz="1700" b="1"/>
            </a:lvl8pPr>
            <a:lvl9pPr marL="391875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993404" y="2319867"/>
            <a:ext cx="4344908" cy="4214707"/>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7602B7-2F39-4788-90EA-2444B66245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515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11"/>
          <p:cNvCxnSpPr>
            <a:cxnSpLocks noChangeShapeType="1"/>
          </p:cNvCxnSpPr>
          <p:nvPr userDrawn="1"/>
        </p:nvCxnSpPr>
        <p:spPr bwMode="auto">
          <a:xfrm>
            <a:off x="0" y="6758368"/>
            <a:ext cx="9829800" cy="0"/>
          </a:xfrm>
          <a:prstGeom prst="line">
            <a:avLst/>
          </a:prstGeom>
          <a:noFill/>
          <a:ln w="28575">
            <a:solidFill>
              <a:schemeClr val="tx1"/>
            </a:solidFill>
            <a:round/>
            <a:headEnd/>
            <a:tailEnd/>
          </a:ln>
        </p:spPr>
      </p:cxnSp>
      <p:sp>
        <p:nvSpPr>
          <p:cNvPr id="6" name="Slide Number Placeholder 4"/>
          <p:cNvSpPr txBox="1">
            <a:spLocks/>
          </p:cNvSpPr>
          <p:nvPr userDrawn="1"/>
        </p:nvSpPr>
        <p:spPr>
          <a:xfrm>
            <a:off x="8966032" y="6920529"/>
            <a:ext cx="774780" cy="345341"/>
          </a:xfrm>
          <a:prstGeom prst="rect">
            <a:avLst/>
          </a:prstGeom>
        </p:spPr>
        <p:txBody>
          <a:bodyPr lIns="86739" tIns="43370" rIns="86739" bIns="43370"/>
          <a:ls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pPr algn="r"/>
            <a:fld id="{3809D68C-355B-4B46-A3FE-AF5268285092}" type="slidenum">
              <a:rPr lang="en-US" sz="900" smtClean="0">
                <a:solidFill>
                  <a:schemeClr val="tx1"/>
                </a:solidFill>
              </a:rPr>
              <a:pPr algn="r"/>
              <a:t>‹#›</a:t>
            </a:fld>
            <a:endParaRPr lang="en-US" sz="900" dirty="0">
              <a:solidFill>
                <a:schemeClr val="tx1"/>
              </a:solidFill>
            </a:endParaRPr>
          </a:p>
        </p:txBody>
      </p:sp>
      <p:sp>
        <p:nvSpPr>
          <p:cNvPr id="14" name="Rectangle 13"/>
          <p:cNvSpPr/>
          <p:nvPr userDrawn="1"/>
        </p:nvSpPr>
        <p:spPr>
          <a:xfrm>
            <a:off x="1916" y="-3668"/>
            <a:ext cx="9827884" cy="731520"/>
          </a:xfrm>
          <a:prstGeom prst="rect">
            <a:avLst/>
          </a:prstGeom>
          <a:solidFill>
            <a:schemeClr val="tx2"/>
          </a:solidFill>
          <a:ln w="15875"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9" name="Picture 5"/>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2026" r="2267"/>
          <a:stretch/>
        </p:blipFill>
        <p:spPr bwMode="auto">
          <a:xfrm>
            <a:off x="7150839" y="6920529"/>
            <a:ext cx="117348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117217"/>
      </p:ext>
    </p:extLst>
  </p:cSld>
  <p:clrMap bg1="lt1" tx1="dk1" bg2="lt2" tx2="dk2" accent1="accent1" accent2="accent2" accent3="accent3" accent4="accent4" accent5="accent5" accent6="accent6" hlink="hlink" folHlink="folHlink"/>
  <p:sldLayoutIdLst>
    <p:sldLayoutId id="2147483683" r:id="rId1"/>
    <p:sldLayoutId id="2147483681" r:id="rId2"/>
  </p:sldLayoutIdLst>
  <p:txStyles>
    <p:titleStyle>
      <a:lvl1pPr algn="r" defTabSz="483222" rtl="0" eaLnBrk="1" latinLnBrk="0" hangingPunct="1">
        <a:spcBef>
          <a:spcPct val="0"/>
        </a:spcBef>
        <a:buNone/>
        <a:defRPr sz="2100" kern="1200">
          <a:solidFill>
            <a:schemeClr val="tx1"/>
          </a:solidFill>
          <a:latin typeface="+mj-lt"/>
          <a:ea typeface="+mj-ea"/>
          <a:cs typeface="+mj-cs"/>
        </a:defRPr>
      </a:lvl1pPr>
    </p:titleStyle>
    <p:bodyStyle>
      <a:lvl1pPr marL="0" marR="0" indent="0" algn="r" defTabSz="483222" rtl="0" eaLnBrk="1" fontAlgn="auto" latinLnBrk="0" hangingPunct="1">
        <a:lnSpc>
          <a:spcPct val="100000"/>
        </a:lnSpc>
        <a:spcBef>
          <a:spcPct val="20000"/>
        </a:spcBef>
        <a:spcAft>
          <a:spcPts val="0"/>
        </a:spcAft>
        <a:buClrTx/>
        <a:buSzTx/>
        <a:buFont typeface="Arial"/>
        <a:buNone/>
        <a:tabLst/>
        <a:defRPr sz="2100" kern="1200">
          <a:solidFill>
            <a:srgbClr val="FFFFFF"/>
          </a:solidFill>
          <a:latin typeface="+mn-lt"/>
          <a:ea typeface="+mn-ea"/>
          <a:cs typeface="+mn-cs"/>
        </a:defRPr>
      </a:lvl1pPr>
      <a:lvl2pPr marL="785237" indent="-302015" algn="l" defTabSz="483222" rtl="0" eaLnBrk="1" latinLnBrk="0" hangingPunct="1">
        <a:spcBef>
          <a:spcPct val="20000"/>
        </a:spcBef>
        <a:buFont typeface="Arial"/>
        <a:buChar char="–"/>
        <a:defRPr sz="2900" kern="1200">
          <a:solidFill>
            <a:schemeClr val="tx1"/>
          </a:solidFill>
          <a:latin typeface="+mn-lt"/>
          <a:ea typeface="+mn-ea"/>
          <a:cs typeface="+mn-cs"/>
        </a:defRPr>
      </a:lvl2pPr>
      <a:lvl3pPr marL="1208058" indent="-241611" algn="l" defTabSz="483222" rtl="0" eaLnBrk="1" latinLnBrk="0" hangingPunct="1">
        <a:spcBef>
          <a:spcPct val="20000"/>
        </a:spcBef>
        <a:buFont typeface="Arial"/>
        <a:buChar char="•"/>
        <a:defRPr sz="2600" kern="1200">
          <a:solidFill>
            <a:schemeClr val="tx1"/>
          </a:solidFill>
          <a:latin typeface="+mn-lt"/>
          <a:ea typeface="+mn-ea"/>
          <a:cs typeface="+mn-cs"/>
        </a:defRPr>
      </a:lvl3pPr>
      <a:lvl4pPr marL="1691280" indent="-241611" algn="l" defTabSz="483222" rtl="0" eaLnBrk="1" latinLnBrk="0" hangingPunct="1">
        <a:spcBef>
          <a:spcPct val="20000"/>
        </a:spcBef>
        <a:buFont typeface="Arial"/>
        <a:buChar char="–"/>
        <a:defRPr sz="2100" kern="1200">
          <a:solidFill>
            <a:schemeClr val="tx1"/>
          </a:solidFill>
          <a:latin typeface="+mn-lt"/>
          <a:ea typeface="+mn-ea"/>
          <a:cs typeface="+mn-cs"/>
        </a:defRPr>
      </a:lvl4pPr>
      <a:lvl5pPr marL="2174503" indent="-241611" algn="l" defTabSz="483222" rtl="0" eaLnBrk="1" latinLnBrk="0" hangingPunct="1">
        <a:spcBef>
          <a:spcPct val="20000"/>
        </a:spcBef>
        <a:buFont typeface="Arial"/>
        <a:buChar char="»"/>
        <a:defRPr sz="2100" kern="1200">
          <a:solidFill>
            <a:schemeClr val="tx1"/>
          </a:solidFill>
          <a:latin typeface="+mn-lt"/>
          <a:ea typeface="+mn-ea"/>
          <a:cs typeface="+mn-cs"/>
        </a:defRPr>
      </a:lvl5pPr>
      <a:lvl6pPr marL="2657726" indent="-241611" algn="l" defTabSz="483222" rtl="0" eaLnBrk="1" latinLnBrk="0" hangingPunct="1">
        <a:spcBef>
          <a:spcPct val="20000"/>
        </a:spcBef>
        <a:buFont typeface="Arial"/>
        <a:buChar char="•"/>
        <a:defRPr sz="2100" kern="1200">
          <a:solidFill>
            <a:schemeClr val="tx1"/>
          </a:solidFill>
          <a:latin typeface="+mn-lt"/>
          <a:ea typeface="+mn-ea"/>
          <a:cs typeface="+mn-cs"/>
        </a:defRPr>
      </a:lvl6pPr>
      <a:lvl7pPr marL="3140949" indent="-241611" algn="l" defTabSz="483222" rtl="0" eaLnBrk="1" latinLnBrk="0" hangingPunct="1">
        <a:spcBef>
          <a:spcPct val="20000"/>
        </a:spcBef>
        <a:buFont typeface="Arial"/>
        <a:buChar char="•"/>
        <a:defRPr sz="2100" kern="1200">
          <a:solidFill>
            <a:schemeClr val="tx1"/>
          </a:solidFill>
          <a:latin typeface="+mn-lt"/>
          <a:ea typeface="+mn-ea"/>
          <a:cs typeface="+mn-cs"/>
        </a:defRPr>
      </a:lvl7pPr>
      <a:lvl8pPr marL="3624172" indent="-241611" algn="l" defTabSz="483222" rtl="0" eaLnBrk="1" latinLnBrk="0" hangingPunct="1">
        <a:spcBef>
          <a:spcPct val="20000"/>
        </a:spcBef>
        <a:buFont typeface="Arial"/>
        <a:buChar char="•"/>
        <a:defRPr sz="2100" kern="1200">
          <a:solidFill>
            <a:schemeClr val="tx1"/>
          </a:solidFill>
          <a:latin typeface="+mn-lt"/>
          <a:ea typeface="+mn-ea"/>
          <a:cs typeface="+mn-cs"/>
        </a:defRPr>
      </a:lvl8pPr>
      <a:lvl9pPr marL="4107395" indent="-241611" algn="l" defTabSz="483222"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3222" rtl="0" eaLnBrk="1" latinLnBrk="0" hangingPunct="1">
        <a:defRPr sz="1900" kern="1200">
          <a:solidFill>
            <a:schemeClr val="tx1"/>
          </a:solidFill>
          <a:latin typeface="+mn-lt"/>
          <a:ea typeface="+mn-ea"/>
          <a:cs typeface="+mn-cs"/>
        </a:defRPr>
      </a:lvl1pPr>
      <a:lvl2pPr marL="483222" algn="l" defTabSz="483222" rtl="0" eaLnBrk="1" latinLnBrk="0" hangingPunct="1">
        <a:defRPr sz="1900" kern="1200">
          <a:solidFill>
            <a:schemeClr val="tx1"/>
          </a:solidFill>
          <a:latin typeface="+mn-lt"/>
          <a:ea typeface="+mn-ea"/>
          <a:cs typeface="+mn-cs"/>
        </a:defRPr>
      </a:lvl2pPr>
      <a:lvl3pPr marL="966445" algn="l" defTabSz="483222" rtl="0" eaLnBrk="1" latinLnBrk="0" hangingPunct="1">
        <a:defRPr sz="1900" kern="1200">
          <a:solidFill>
            <a:schemeClr val="tx1"/>
          </a:solidFill>
          <a:latin typeface="+mn-lt"/>
          <a:ea typeface="+mn-ea"/>
          <a:cs typeface="+mn-cs"/>
        </a:defRPr>
      </a:lvl3pPr>
      <a:lvl4pPr marL="1449669" algn="l" defTabSz="483222" rtl="0" eaLnBrk="1" latinLnBrk="0" hangingPunct="1">
        <a:defRPr sz="1900" kern="1200">
          <a:solidFill>
            <a:schemeClr val="tx1"/>
          </a:solidFill>
          <a:latin typeface="+mn-lt"/>
          <a:ea typeface="+mn-ea"/>
          <a:cs typeface="+mn-cs"/>
        </a:defRPr>
      </a:lvl4pPr>
      <a:lvl5pPr marL="1932892" algn="l" defTabSz="483222" rtl="0" eaLnBrk="1" latinLnBrk="0" hangingPunct="1">
        <a:defRPr sz="1900" kern="1200">
          <a:solidFill>
            <a:schemeClr val="tx1"/>
          </a:solidFill>
          <a:latin typeface="+mn-lt"/>
          <a:ea typeface="+mn-ea"/>
          <a:cs typeface="+mn-cs"/>
        </a:defRPr>
      </a:lvl5pPr>
      <a:lvl6pPr marL="2416115" algn="l" defTabSz="483222" rtl="0" eaLnBrk="1" latinLnBrk="0" hangingPunct="1">
        <a:defRPr sz="1900" kern="1200">
          <a:solidFill>
            <a:schemeClr val="tx1"/>
          </a:solidFill>
          <a:latin typeface="+mn-lt"/>
          <a:ea typeface="+mn-ea"/>
          <a:cs typeface="+mn-cs"/>
        </a:defRPr>
      </a:lvl6pPr>
      <a:lvl7pPr marL="2899337" algn="l" defTabSz="483222" rtl="0" eaLnBrk="1" latinLnBrk="0" hangingPunct="1">
        <a:defRPr sz="1900" kern="1200">
          <a:solidFill>
            <a:schemeClr val="tx1"/>
          </a:solidFill>
          <a:latin typeface="+mn-lt"/>
          <a:ea typeface="+mn-ea"/>
          <a:cs typeface="+mn-cs"/>
        </a:defRPr>
      </a:lvl7pPr>
      <a:lvl8pPr marL="3382560" algn="l" defTabSz="483222" rtl="0" eaLnBrk="1" latinLnBrk="0" hangingPunct="1">
        <a:defRPr sz="1900" kern="1200">
          <a:solidFill>
            <a:schemeClr val="tx1"/>
          </a:solidFill>
          <a:latin typeface="+mn-lt"/>
          <a:ea typeface="+mn-ea"/>
          <a:cs typeface="+mn-cs"/>
        </a:defRPr>
      </a:lvl8pPr>
      <a:lvl9pPr marL="3865783" algn="l" defTabSz="48322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829800" cy="6278252"/>
          </a:xfrm>
          <a:prstGeom prst="rect">
            <a:avLst/>
          </a:prstGeom>
        </p:spPr>
      </p:pic>
      <p:pic>
        <p:nvPicPr>
          <p:cNvPr id="28" name="Picture 5"/>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l="2026" r="2267"/>
          <a:stretch/>
        </p:blipFill>
        <p:spPr bwMode="auto">
          <a:xfrm>
            <a:off x="3643630" y="6629400"/>
            <a:ext cx="2542540"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6"/>
          <a:stretch>
            <a:fillRect/>
          </a:stretch>
        </p:blipFill>
        <p:spPr>
          <a:xfrm>
            <a:off x="7040914" y="6617208"/>
            <a:ext cx="1853837" cy="594360"/>
          </a:xfrm>
          <a:prstGeom prst="rect">
            <a:avLst/>
          </a:prstGeom>
        </p:spPr>
      </p:pic>
      <p:pic>
        <p:nvPicPr>
          <p:cNvPr id="3" name="Picture 2"/>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340844" y="6617208"/>
            <a:ext cx="1408772" cy="594360"/>
          </a:xfrm>
          <a:prstGeom prst="rect">
            <a:avLst/>
          </a:prstGeom>
        </p:spPr>
      </p:pic>
    </p:spTree>
    <p:extLst>
      <p:ext uri="{BB962C8B-B14F-4D97-AF65-F5344CB8AC3E}">
        <p14:creationId xmlns:p14="http://schemas.microsoft.com/office/powerpoint/2010/main" val="2188930450"/>
      </p:ext>
    </p:extLst>
  </p:cSld>
  <p:clrMap bg1="lt1" tx1="dk1" bg2="lt2" tx2="dk2" accent1="accent1" accent2="accent2" accent3="accent3" accent4="accent4" accent5="accent5" accent6="accent6" hlink="hlink" folHlink="folHlink"/>
  <p:sldLayoutIdLst>
    <p:sldLayoutId id="2147483673" r:id="rId1"/>
    <p:sldLayoutId id="2147483682" r:id="rId2"/>
  </p:sldLayoutIdLst>
  <p:txStyles>
    <p:titleStyle>
      <a:lvl1pPr algn="ctr" defTabSz="867391" rtl="0" eaLnBrk="1" latinLnBrk="0" hangingPunct="1">
        <a:spcBef>
          <a:spcPct val="0"/>
        </a:spcBef>
        <a:buNone/>
        <a:defRPr sz="4100" kern="1200">
          <a:solidFill>
            <a:schemeClr val="tx1"/>
          </a:solidFill>
          <a:latin typeface="+mj-lt"/>
          <a:ea typeface="+mj-ea"/>
          <a:cs typeface="+mj-cs"/>
        </a:defRPr>
      </a:lvl1pPr>
    </p:titleStyle>
    <p:bodyStyle>
      <a:lvl1pPr marL="325270" indent="-325270" algn="l" defTabSz="867391"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04754" indent="-271060" algn="l" defTabSz="867391"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84237" indent="-216848" algn="l" defTabSz="867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17931" indent="-216848" algn="l" defTabSz="867391"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51628" indent="-216848" algn="l" defTabSz="867391"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85322" indent="-216848" algn="l" defTabSz="86739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19017" indent="-216848" algn="l" defTabSz="86739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2713" indent="-216848" algn="l" defTabSz="86739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86407" indent="-216848" algn="l" defTabSz="86739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67391" rtl="0" eaLnBrk="1" latinLnBrk="0" hangingPunct="1">
        <a:defRPr sz="1700" kern="1200">
          <a:solidFill>
            <a:schemeClr val="tx1"/>
          </a:solidFill>
          <a:latin typeface="+mn-lt"/>
          <a:ea typeface="+mn-ea"/>
          <a:cs typeface="+mn-cs"/>
        </a:defRPr>
      </a:lvl1pPr>
      <a:lvl2pPr marL="433694" algn="l" defTabSz="867391" rtl="0" eaLnBrk="1" latinLnBrk="0" hangingPunct="1">
        <a:defRPr sz="1700" kern="1200">
          <a:solidFill>
            <a:schemeClr val="tx1"/>
          </a:solidFill>
          <a:latin typeface="+mn-lt"/>
          <a:ea typeface="+mn-ea"/>
          <a:cs typeface="+mn-cs"/>
        </a:defRPr>
      </a:lvl2pPr>
      <a:lvl3pPr marL="867391" algn="l" defTabSz="867391" rtl="0" eaLnBrk="1" latinLnBrk="0" hangingPunct="1">
        <a:defRPr sz="1700" kern="1200">
          <a:solidFill>
            <a:schemeClr val="tx1"/>
          </a:solidFill>
          <a:latin typeface="+mn-lt"/>
          <a:ea typeface="+mn-ea"/>
          <a:cs typeface="+mn-cs"/>
        </a:defRPr>
      </a:lvl3pPr>
      <a:lvl4pPr marL="1301085" algn="l" defTabSz="867391" rtl="0" eaLnBrk="1" latinLnBrk="0" hangingPunct="1">
        <a:defRPr sz="1700" kern="1200">
          <a:solidFill>
            <a:schemeClr val="tx1"/>
          </a:solidFill>
          <a:latin typeface="+mn-lt"/>
          <a:ea typeface="+mn-ea"/>
          <a:cs typeface="+mn-cs"/>
        </a:defRPr>
      </a:lvl4pPr>
      <a:lvl5pPr marL="1734780" algn="l" defTabSz="867391" rtl="0" eaLnBrk="1" latinLnBrk="0" hangingPunct="1">
        <a:defRPr sz="1700" kern="1200">
          <a:solidFill>
            <a:schemeClr val="tx1"/>
          </a:solidFill>
          <a:latin typeface="+mn-lt"/>
          <a:ea typeface="+mn-ea"/>
          <a:cs typeface="+mn-cs"/>
        </a:defRPr>
      </a:lvl5pPr>
      <a:lvl6pPr marL="2168474" algn="l" defTabSz="867391" rtl="0" eaLnBrk="1" latinLnBrk="0" hangingPunct="1">
        <a:defRPr sz="1700" kern="1200">
          <a:solidFill>
            <a:schemeClr val="tx1"/>
          </a:solidFill>
          <a:latin typeface="+mn-lt"/>
          <a:ea typeface="+mn-ea"/>
          <a:cs typeface="+mn-cs"/>
        </a:defRPr>
      </a:lvl6pPr>
      <a:lvl7pPr marL="2602170" algn="l" defTabSz="867391" rtl="0" eaLnBrk="1" latinLnBrk="0" hangingPunct="1">
        <a:defRPr sz="1700" kern="1200">
          <a:solidFill>
            <a:schemeClr val="tx1"/>
          </a:solidFill>
          <a:latin typeface="+mn-lt"/>
          <a:ea typeface="+mn-ea"/>
          <a:cs typeface="+mn-cs"/>
        </a:defRPr>
      </a:lvl7pPr>
      <a:lvl8pPr marL="3035865" algn="l" defTabSz="867391" rtl="0" eaLnBrk="1" latinLnBrk="0" hangingPunct="1">
        <a:defRPr sz="1700" kern="1200">
          <a:solidFill>
            <a:schemeClr val="tx1"/>
          </a:solidFill>
          <a:latin typeface="+mn-lt"/>
          <a:ea typeface="+mn-ea"/>
          <a:cs typeface="+mn-cs"/>
        </a:defRPr>
      </a:lvl8pPr>
      <a:lvl9pPr marL="3469559" algn="l" defTabSz="867391"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490" y="292947"/>
            <a:ext cx="8846820" cy="1219200"/>
          </a:xfrm>
          <a:prstGeom prst="rect">
            <a:avLst/>
          </a:prstGeom>
        </p:spPr>
        <p:txBody>
          <a:bodyPr vert="horz" lIns="97969" tIns="48984" rIns="97969" bIns="48984" rtlCol="0" anchor="ctr">
            <a:normAutofit/>
          </a:bodyPr>
          <a:lstStyle/>
          <a:p>
            <a:r>
              <a:rPr lang="en-US"/>
              <a:t>Click to edit Master title style</a:t>
            </a:r>
          </a:p>
        </p:txBody>
      </p:sp>
      <p:sp>
        <p:nvSpPr>
          <p:cNvPr id="3" name="Text Placeholder 2"/>
          <p:cNvSpPr>
            <a:spLocks noGrp="1"/>
          </p:cNvSpPr>
          <p:nvPr>
            <p:ph type="body" idx="1"/>
          </p:nvPr>
        </p:nvSpPr>
        <p:spPr>
          <a:xfrm>
            <a:off x="491490" y="1706882"/>
            <a:ext cx="8846820" cy="4827694"/>
          </a:xfrm>
          <a:prstGeom prst="rect">
            <a:avLst/>
          </a:prstGeom>
        </p:spPr>
        <p:txBody>
          <a:bodyPr vert="horz" lIns="97969" tIns="48984" rIns="97969" bIns="489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1490" y="6780108"/>
            <a:ext cx="2293620" cy="389467"/>
          </a:xfrm>
          <a:prstGeom prst="rect">
            <a:avLst/>
          </a:prstGeom>
        </p:spPr>
        <p:txBody>
          <a:bodyPr vert="horz" lIns="97969" tIns="48984" rIns="97969" bIns="48984" rtlCol="0" anchor="ctr"/>
          <a:lstStyle>
            <a:lvl1pPr algn="l">
              <a:defRPr sz="1300">
                <a:solidFill>
                  <a:schemeClr val="tx1">
                    <a:tint val="75000"/>
                  </a:schemeClr>
                </a:solidFill>
              </a:defRPr>
            </a:lvl1pPr>
          </a:lstStyle>
          <a:p>
            <a:pPr defTabSz="979688"/>
            <a:endParaRPr lang="en-US">
              <a:solidFill>
                <a:prstClr val="black">
                  <a:tint val="75000"/>
                </a:prstClr>
              </a:solidFill>
            </a:endParaRPr>
          </a:p>
        </p:txBody>
      </p:sp>
      <p:sp>
        <p:nvSpPr>
          <p:cNvPr id="5" name="Footer Placeholder 4"/>
          <p:cNvSpPr>
            <a:spLocks noGrp="1"/>
          </p:cNvSpPr>
          <p:nvPr>
            <p:ph type="ftr" sz="quarter" idx="3"/>
          </p:nvPr>
        </p:nvSpPr>
        <p:spPr>
          <a:xfrm>
            <a:off x="3358515" y="6780108"/>
            <a:ext cx="3112770" cy="389467"/>
          </a:xfrm>
          <a:prstGeom prst="rect">
            <a:avLst/>
          </a:prstGeom>
        </p:spPr>
        <p:txBody>
          <a:bodyPr vert="horz" lIns="97969" tIns="48984" rIns="97969" bIns="48984" rtlCol="0" anchor="ctr"/>
          <a:lstStyle>
            <a:lvl1pPr algn="ctr">
              <a:defRPr sz="1300">
                <a:solidFill>
                  <a:schemeClr val="tx1">
                    <a:tint val="75000"/>
                  </a:schemeClr>
                </a:solidFill>
              </a:defRPr>
            </a:lvl1pPr>
          </a:lstStyle>
          <a:p>
            <a:pPr defTabSz="979688"/>
            <a:endParaRPr lang="en-US">
              <a:solidFill>
                <a:prstClr val="black">
                  <a:tint val="75000"/>
                </a:prstClr>
              </a:solidFill>
            </a:endParaRPr>
          </a:p>
        </p:txBody>
      </p:sp>
      <p:sp>
        <p:nvSpPr>
          <p:cNvPr id="6" name="Slide Number Placeholder 5"/>
          <p:cNvSpPr>
            <a:spLocks noGrp="1"/>
          </p:cNvSpPr>
          <p:nvPr>
            <p:ph type="sldNum" sz="quarter" idx="4"/>
          </p:nvPr>
        </p:nvSpPr>
        <p:spPr>
          <a:xfrm>
            <a:off x="7044690" y="6780108"/>
            <a:ext cx="2293620" cy="389467"/>
          </a:xfrm>
          <a:prstGeom prst="rect">
            <a:avLst/>
          </a:prstGeom>
        </p:spPr>
        <p:txBody>
          <a:bodyPr vert="horz" lIns="97969" tIns="48984" rIns="97969" bIns="48984" rtlCol="0" anchor="ctr"/>
          <a:lstStyle>
            <a:lvl1pPr algn="r">
              <a:defRPr sz="1300">
                <a:solidFill>
                  <a:schemeClr val="tx1">
                    <a:tint val="75000"/>
                  </a:schemeClr>
                </a:solidFill>
              </a:defRPr>
            </a:lvl1pPr>
          </a:lstStyle>
          <a:p>
            <a:pPr defTabSz="979688"/>
            <a:fld id="{E37602B7-2F39-4788-90EA-2444B662453C}" type="slidenum">
              <a:rPr lang="en-US" smtClean="0">
                <a:solidFill>
                  <a:prstClr val="black">
                    <a:tint val="75000"/>
                  </a:prstClr>
                </a:solidFill>
              </a:rPr>
              <a:pPr defTabSz="979688"/>
              <a:t>‹#›</a:t>
            </a:fld>
            <a:endParaRPr lang="en-US">
              <a:solidFill>
                <a:prstClr val="black">
                  <a:tint val="75000"/>
                </a:prstClr>
              </a:solidFill>
            </a:endParaRPr>
          </a:p>
        </p:txBody>
      </p:sp>
    </p:spTree>
    <p:extLst>
      <p:ext uri="{BB962C8B-B14F-4D97-AF65-F5344CB8AC3E}">
        <p14:creationId xmlns:p14="http://schemas.microsoft.com/office/powerpoint/2010/main" val="26016184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79688" rtl="0" eaLnBrk="1" latinLnBrk="0" hangingPunct="1">
        <a:spcBef>
          <a:spcPct val="0"/>
        </a:spcBef>
        <a:buNone/>
        <a:defRPr sz="4700" kern="1200">
          <a:solidFill>
            <a:schemeClr val="tx1"/>
          </a:solidFill>
          <a:latin typeface="+mj-lt"/>
          <a:ea typeface="+mj-ea"/>
          <a:cs typeface="+mj-cs"/>
        </a:defRPr>
      </a:lvl1pPr>
    </p:titleStyle>
    <p:bodyStyle>
      <a:lvl1pPr marL="367383" indent="-367383" algn="l" defTabSz="979688"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97" indent="-306153" algn="l" defTabSz="979688"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610" indent="-244922" algn="l" defTabSz="97968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454" indent="-244922" algn="l" defTabSz="97968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4298" indent="-244922" algn="l" defTabSz="97968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94142" indent="-244922" algn="l" defTabSz="97968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3987" indent="-244922" algn="l" defTabSz="97968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3831" indent="-244922" algn="l" defTabSz="97968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3675" indent="-244922" algn="l" defTabSz="97968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79688" rtl="0" eaLnBrk="1" latinLnBrk="0" hangingPunct="1">
        <a:defRPr sz="1900" kern="1200">
          <a:solidFill>
            <a:schemeClr val="tx1"/>
          </a:solidFill>
          <a:latin typeface="+mn-lt"/>
          <a:ea typeface="+mn-ea"/>
          <a:cs typeface="+mn-cs"/>
        </a:defRPr>
      </a:lvl1pPr>
      <a:lvl2pPr marL="489844" algn="l" defTabSz="979688" rtl="0" eaLnBrk="1" latinLnBrk="0" hangingPunct="1">
        <a:defRPr sz="1900" kern="1200">
          <a:solidFill>
            <a:schemeClr val="tx1"/>
          </a:solidFill>
          <a:latin typeface="+mn-lt"/>
          <a:ea typeface="+mn-ea"/>
          <a:cs typeface="+mn-cs"/>
        </a:defRPr>
      </a:lvl2pPr>
      <a:lvl3pPr marL="979688" algn="l" defTabSz="979688" rtl="0" eaLnBrk="1" latinLnBrk="0" hangingPunct="1">
        <a:defRPr sz="1900" kern="1200">
          <a:solidFill>
            <a:schemeClr val="tx1"/>
          </a:solidFill>
          <a:latin typeface="+mn-lt"/>
          <a:ea typeface="+mn-ea"/>
          <a:cs typeface="+mn-cs"/>
        </a:defRPr>
      </a:lvl3pPr>
      <a:lvl4pPr marL="1469532" algn="l" defTabSz="979688" rtl="0" eaLnBrk="1" latinLnBrk="0" hangingPunct="1">
        <a:defRPr sz="1900" kern="1200">
          <a:solidFill>
            <a:schemeClr val="tx1"/>
          </a:solidFill>
          <a:latin typeface="+mn-lt"/>
          <a:ea typeface="+mn-ea"/>
          <a:cs typeface="+mn-cs"/>
        </a:defRPr>
      </a:lvl4pPr>
      <a:lvl5pPr marL="1959376" algn="l" defTabSz="979688" rtl="0" eaLnBrk="1" latinLnBrk="0" hangingPunct="1">
        <a:defRPr sz="1900" kern="1200">
          <a:solidFill>
            <a:schemeClr val="tx1"/>
          </a:solidFill>
          <a:latin typeface="+mn-lt"/>
          <a:ea typeface="+mn-ea"/>
          <a:cs typeface="+mn-cs"/>
        </a:defRPr>
      </a:lvl5pPr>
      <a:lvl6pPr marL="2449220" algn="l" defTabSz="979688" rtl="0" eaLnBrk="1" latinLnBrk="0" hangingPunct="1">
        <a:defRPr sz="1900" kern="1200">
          <a:solidFill>
            <a:schemeClr val="tx1"/>
          </a:solidFill>
          <a:latin typeface="+mn-lt"/>
          <a:ea typeface="+mn-ea"/>
          <a:cs typeface="+mn-cs"/>
        </a:defRPr>
      </a:lvl6pPr>
      <a:lvl7pPr marL="2939064" algn="l" defTabSz="979688" rtl="0" eaLnBrk="1" latinLnBrk="0" hangingPunct="1">
        <a:defRPr sz="1900" kern="1200">
          <a:solidFill>
            <a:schemeClr val="tx1"/>
          </a:solidFill>
          <a:latin typeface="+mn-lt"/>
          <a:ea typeface="+mn-ea"/>
          <a:cs typeface="+mn-cs"/>
        </a:defRPr>
      </a:lvl7pPr>
      <a:lvl8pPr marL="3428909" algn="l" defTabSz="979688" rtl="0" eaLnBrk="1" latinLnBrk="0" hangingPunct="1">
        <a:defRPr sz="1900" kern="1200">
          <a:solidFill>
            <a:schemeClr val="tx1"/>
          </a:solidFill>
          <a:latin typeface="+mn-lt"/>
          <a:ea typeface="+mn-ea"/>
          <a:cs typeface="+mn-cs"/>
        </a:defRPr>
      </a:lvl8pPr>
      <a:lvl9pPr marL="3918753" algn="l" defTabSz="97968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23937" y="5069011"/>
            <a:ext cx="7781925" cy="576647"/>
          </a:xfrm>
        </p:spPr>
        <p:txBody>
          <a:bodyPr>
            <a:noAutofit/>
          </a:bodyPr>
          <a:lstStyle/>
          <a:p>
            <a:r>
              <a:rPr lang="en-US" sz="2500" i="1" dirty="0" smtClean="0">
                <a:solidFill>
                  <a:schemeClr val="tx2">
                    <a:lumMod val="50000"/>
                  </a:schemeClr>
                </a:solidFill>
              </a:rPr>
              <a:t>Charles </a:t>
            </a:r>
            <a:r>
              <a:rPr lang="en-US" sz="2500" i="1" dirty="0">
                <a:solidFill>
                  <a:schemeClr val="tx2">
                    <a:lumMod val="50000"/>
                  </a:schemeClr>
                </a:solidFill>
              </a:rPr>
              <a:t>J. Garrison, </a:t>
            </a:r>
            <a:r>
              <a:rPr lang="en-US" sz="2500" i="1" dirty="0" smtClean="0">
                <a:solidFill>
                  <a:schemeClr val="tx2">
                    <a:lumMod val="50000"/>
                  </a:schemeClr>
                </a:solidFill>
              </a:rPr>
              <a:t>CPA</a:t>
            </a:r>
          </a:p>
          <a:p>
            <a:r>
              <a:rPr lang="en-US" sz="2500" i="1" dirty="0" smtClean="0">
                <a:solidFill>
                  <a:schemeClr val="tx2">
                    <a:lumMod val="50000"/>
                  </a:schemeClr>
                </a:solidFill>
              </a:rPr>
              <a:t>Joseph M. Press, CPA, CFE</a:t>
            </a:r>
            <a:endParaRPr lang="en-US" sz="2500" i="1" dirty="0">
              <a:solidFill>
                <a:schemeClr val="tx2">
                  <a:lumMod val="50000"/>
                </a:schemeClr>
              </a:solidFill>
            </a:endParaRPr>
          </a:p>
        </p:txBody>
      </p:sp>
      <p:sp>
        <p:nvSpPr>
          <p:cNvPr id="3" name="Rectangle 2"/>
          <p:cNvSpPr/>
          <p:nvPr/>
        </p:nvSpPr>
        <p:spPr>
          <a:xfrm>
            <a:off x="81915" y="81280"/>
            <a:ext cx="9665970" cy="7071360"/>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7962" tIns="48981" rIns="97962" bIns="48981" rtlCol="0" anchor="ctr"/>
          <a:lstStyle/>
          <a:p>
            <a:pPr algn="ctr" defTabSz="979627"/>
            <a:endParaRPr lang="en-US">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21280" y="372467"/>
            <a:ext cx="4587240" cy="1544320"/>
          </a:xfrm>
          <a:prstGeom prst="rect">
            <a:avLst/>
          </a:prstGeom>
        </p:spPr>
      </p:pic>
      <p:sp>
        <p:nvSpPr>
          <p:cNvPr id="2" name="TextBox 1"/>
          <p:cNvSpPr txBox="1"/>
          <p:nvPr/>
        </p:nvSpPr>
        <p:spPr>
          <a:xfrm>
            <a:off x="0" y="2239431"/>
            <a:ext cx="9665970" cy="1631216"/>
          </a:xfrm>
          <a:prstGeom prst="rect">
            <a:avLst/>
          </a:prstGeom>
          <a:noFill/>
        </p:spPr>
        <p:txBody>
          <a:bodyPr wrap="square" rtlCol="0">
            <a:spAutoFit/>
          </a:bodyPr>
          <a:lstStyle/>
          <a:p>
            <a:pPr algn="ctr"/>
            <a:r>
              <a:rPr lang="en-US" sz="5000" dirty="0">
                <a:solidFill>
                  <a:schemeClr val="tx2">
                    <a:lumMod val="50000"/>
                  </a:schemeClr>
                </a:solidFill>
              </a:rPr>
              <a:t>The Tax Cuts and Jobs Act</a:t>
            </a:r>
          </a:p>
          <a:p>
            <a:pPr algn="ctr"/>
            <a:r>
              <a:rPr lang="en-US" sz="5000" dirty="0" smtClean="0">
                <a:solidFill>
                  <a:schemeClr val="tx2">
                    <a:lumMod val="50000"/>
                  </a:schemeClr>
                </a:solidFill>
              </a:rPr>
              <a:t>Impact </a:t>
            </a:r>
            <a:r>
              <a:rPr lang="en-US" sz="5000" dirty="0">
                <a:solidFill>
                  <a:schemeClr val="tx2">
                    <a:lumMod val="50000"/>
                  </a:schemeClr>
                </a:solidFill>
              </a:rPr>
              <a:t>on </a:t>
            </a:r>
            <a:r>
              <a:rPr lang="en-US" sz="5000" dirty="0" smtClean="0">
                <a:solidFill>
                  <a:schemeClr val="tx2">
                    <a:lumMod val="50000"/>
                  </a:schemeClr>
                </a:solidFill>
              </a:rPr>
              <a:t>C </a:t>
            </a:r>
            <a:r>
              <a:rPr lang="en-US" sz="5000" dirty="0" smtClean="0">
                <a:solidFill>
                  <a:schemeClr val="tx2">
                    <a:lumMod val="50000"/>
                  </a:schemeClr>
                </a:solidFill>
              </a:rPr>
              <a:t>Corps and </a:t>
            </a:r>
            <a:r>
              <a:rPr lang="en-US" sz="5000" dirty="0">
                <a:solidFill>
                  <a:schemeClr val="tx2">
                    <a:lumMod val="50000"/>
                  </a:schemeClr>
                </a:solidFill>
              </a:rPr>
              <a:t>S </a:t>
            </a:r>
            <a:r>
              <a:rPr lang="en-US" sz="5000" dirty="0" smtClean="0">
                <a:solidFill>
                  <a:schemeClr val="tx2">
                    <a:lumMod val="50000"/>
                  </a:schemeClr>
                </a:solidFill>
              </a:rPr>
              <a:t>Corps</a:t>
            </a:r>
            <a:endParaRPr lang="en-US" sz="5000" dirty="0"/>
          </a:p>
        </p:txBody>
      </p:sp>
    </p:spTree>
    <p:extLst>
      <p:ext uri="{BB962C8B-B14F-4D97-AF65-F5344CB8AC3E}">
        <p14:creationId xmlns:p14="http://schemas.microsoft.com/office/powerpoint/2010/main" val="349989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Deductions – the bad </a:t>
            </a:r>
            <a:r>
              <a:rPr lang="en-US" sz="3200" dirty="0" smtClean="0"/>
              <a:t>news</a:t>
            </a:r>
            <a:endParaRPr lang="en-US" dirty="0"/>
          </a:p>
        </p:txBody>
      </p:sp>
      <p:sp>
        <p:nvSpPr>
          <p:cNvPr id="6" name="Content Placeholder 1"/>
          <p:cNvSpPr>
            <a:spLocks noGrp="1"/>
          </p:cNvSpPr>
          <p:nvPr>
            <p:ph sz="quarter" idx="11"/>
          </p:nvPr>
        </p:nvSpPr>
        <p:spPr>
          <a:xfrm>
            <a:off x="0" y="1577005"/>
            <a:ext cx="9829800" cy="3066247"/>
          </a:xfrm>
        </p:spPr>
        <p:txBody>
          <a:bodyPr/>
          <a:lstStyle/>
          <a:p>
            <a:pPr marL="453939" lvl="2" indent="0" algn="ctr">
              <a:buNone/>
            </a:pPr>
            <a:r>
              <a:rPr lang="en-US" sz="3500" b="1" dirty="0" smtClean="0"/>
              <a:t>Dividend </a:t>
            </a:r>
            <a:r>
              <a:rPr lang="en-US" sz="3500" b="1" dirty="0"/>
              <a:t>Received </a:t>
            </a:r>
            <a:r>
              <a:rPr lang="en-US" sz="3500" b="1" dirty="0" smtClean="0"/>
              <a:t>Deduction</a:t>
            </a:r>
          </a:p>
          <a:p>
            <a:pPr marL="453939" lvl="2" indent="0" algn="ctr">
              <a:buNone/>
            </a:pPr>
            <a:endParaRPr lang="en-US" sz="2200" dirty="0"/>
          </a:p>
          <a:p>
            <a:pPr marL="0" indent="0">
              <a:buNone/>
            </a:pPr>
            <a:r>
              <a:rPr lang="en-US" sz="2800" dirty="0"/>
              <a:t>	</a:t>
            </a:r>
            <a:r>
              <a:rPr lang="en-US" sz="3200" u="sng" dirty="0" smtClean="0"/>
              <a:t>2017</a:t>
            </a:r>
            <a:r>
              <a:rPr lang="en-US" sz="3200" dirty="0"/>
              <a:t>	</a:t>
            </a:r>
            <a:r>
              <a:rPr lang="en-US" dirty="0"/>
              <a:t>				</a:t>
            </a:r>
            <a:r>
              <a:rPr lang="en-US" dirty="0" smtClean="0"/>
              <a:t>			</a:t>
            </a:r>
            <a:r>
              <a:rPr lang="en-US" sz="3200" u="sng" dirty="0" smtClean="0"/>
              <a:t>2018</a:t>
            </a:r>
            <a:endParaRPr lang="en-US" sz="3200" u="sng" dirty="0"/>
          </a:p>
          <a:p>
            <a:pPr marL="0" indent="0">
              <a:buNone/>
            </a:pPr>
            <a:r>
              <a:rPr lang="en-US" dirty="0"/>
              <a:t>	</a:t>
            </a:r>
            <a:r>
              <a:rPr lang="en-US" sz="3200" dirty="0" smtClean="0"/>
              <a:t>80%</a:t>
            </a:r>
            <a:r>
              <a:rPr lang="en-US" dirty="0"/>
              <a:t>	</a:t>
            </a:r>
            <a:r>
              <a:rPr lang="en-US" dirty="0" smtClean="0"/>
              <a:t>    						</a:t>
            </a:r>
            <a:r>
              <a:rPr lang="en-US" dirty="0"/>
              <a:t>	</a:t>
            </a:r>
            <a:r>
              <a:rPr lang="en-US" sz="3200" dirty="0" smtClean="0"/>
              <a:t>65%</a:t>
            </a:r>
          </a:p>
          <a:p>
            <a:pPr marL="0" indent="0">
              <a:buNone/>
            </a:pPr>
            <a:endParaRPr lang="en-US" sz="3200" dirty="0"/>
          </a:p>
          <a:p>
            <a:pPr marL="0" indent="0">
              <a:buNone/>
            </a:pPr>
            <a:r>
              <a:rPr lang="en-US" dirty="0"/>
              <a:t>	</a:t>
            </a:r>
            <a:r>
              <a:rPr lang="en-US" dirty="0" smtClean="0"/>
              <a:t>	</a:t>
            </a:r>
            <a:endParaRPr lang="en-US" sz="3200" dirty="0"/>
          </a:p>
          <a:p>
            <a:pPr marL="0" indent="0">
              <a:buNone/>
            </a:pPr>
            <a:r>
              <a:rPr lang="en-US" sz="3200" dirty="0" smtClean="0"/>
              <a:t>	70%</a:t>
            </a:r>
            <a:r>
              <a:rPr lang="en-US" dirty="0"/>
              <a:t>	</a:t>
            </a:r>
            <a:r>
              <a:rPr lang="en-US" dirty="0" smtClean="0"/>
              <a:t>    							</a:t>
            </a:r>
            <a:r>
              <a:rPr lang="en-US" sz="3200" dirty="0" smtClean="0"/>
              <a:t>50%</a:t>
            </a:r>
            <a:r>
              <a:rPr lang="en-US" dirty="0"/>
              <a:t>	</a:t>
            </a:r>
            <a:r>
              <a:rPr lang="en-US" dirty="0" smtClean="0"/>
              <a:t>	</a:t>
            </a:r>
            <a:endParaRPr lang="en-US" sz="3200" dirty="0"/>
          </a:p>
        </p:txBody>
      </p:sp>
      <p:sp>
        <p:nvSpPr>
          <p:cNvPr id="2" name="TextBox 1"/>
          <p:cNvSpPr txBox="1"/>
          <p:nvPr/>
        </p:nvSpPr>
        <p:spPr>
          <a:xfrm>
            <a:off x="2370803" y="2993923"/>
            <a:ext cx="5088193" cy="2554545"/>
          </a:xfrm>
          <a:prstGeom prst="rect">
            <a:avLst/>
          </a:prstGeom>
          <a:noFill/>
        </p:spPr>
        <p:txBody>
          <a:bodyPr wrap="square" rtlCol="0">
            <a:spAutoFit/>
          </a:bodyPr>
          <a:lstStyle/>
          <a:p>
            <a:pPr algn="ctr"/>
            <a:r>
              <a:rPr lang="en-US" sz="3200" dirty="0"/>
              <a:t>Dividend Received </a:t>
            </a:r>
            <a:r>
              <a:rPr lang="en-US" sz="3200" dirty="0" smtClean="0"/>
              <a:t>Deduction</a:t>
            </a:r>
          </a:p>
          <a:p>
            <a:pPr algn="ctr"/>
            <a:r>
              <a:rPr lang="en-US" sz="3200" dirty="0" smtClean="0"/>
              <a:t> </a:t>
            </a:r>
            <a:r>
              <a:rPr lang="en-US" sz="3200" u="sng" dirty="0"/>
              <a:t>&gt;</a:t>
            </a:r>
            <a:r>
              <a:rPr lang="en-US" sz="3200" dirty="0"/>
              <a:t>20% </a:t>
            </a:r>
            <a:r>
              <a:rPr lang="en-US" sz="3200" dirty="0" smtClean="0"/>
              <a:t>owned</a:t>
            </a:r>
          </a:p>
          <a:p>
            <a:pPr algn="ctr"/>
            <a:endParaRPr lang="en-US" sz="3200" dirty="0"/>
          </a:p>
          <a:p>
            <a:pPr algn="ctr"/>
            <a:r>
              <a:rPr lang="en-US" sz="3200" dirty="0"/>
              <a:t>Dividend Received Deduction &lt;20% owned</a:t>
            </a:r>
          </a:p>
        </p:txBody>
      </p:sp>
    </p:spTree>
    <p:extLst>
      <p:ext uri="{BB962C8B-B14F-4D97-AF65-F5344CB8AC3E}">
        <p14:creationId xmlns:p14="http://schemas.microsoft.com/office/powerpoint/2010/main" val="41184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Deductions – the bad </a:t>
            </a:r>
            <a:r>
              <a:rPr lang="en-US" sz="3200" dirty="0" smtClean="0"/>
              <a:t>news</a:t>
            </a:r>
            <a:endParaRPr lang="en-US" dirty="0"/>
          </a:p>
        </p:txBody>
      </p:sp>
      <p:sp>
        <p:nvSpPr>
          <p:cNvPr id="6" name="Content Placeholder 1"/>
          <p:cNvSpPr>
            <a:spLocks noGrp="1"/>
          </p:cNvSpPr>
          <p:nvPr>
            <p:ph sz="quarter" idx="11"/>
          </p:nvPr>
        </p:nvSpPr>
        <p:spPr>
          <a:xfrm>
            <a:off x="365377" y="1149493"/>
            <a:ext cx="9464634" cy="4796454"/>
          </a:xfrm>
        </p:spPr>
        <p:txBody>
          <a:bodyPr/>
          <a:lstStyle/>
          <a:p>
            <a:pPr marL="453939" lvl="2" indent="0" algn="ctr">
              <a:buNone/>
            </a:pPr>
            <a:r>
              <a:rPr lang="en-US" sz="3500" b="1" dirty="0" smtClean="0"/>
              <a:t>Net </a:t>
            </a:r>
            <a:r>
              <a:rPr lang="en-US" sz="3500" b="1" dirty="0"/>
              <a:t>Operating Losses (NOL)</a:t>
            </a:r>
          </a:p>
          <a:p>
            <a:pPr marL="0" indent="0">
              <a:buNone/>
            </a:pPr>
            <a:r>
              <a:rPr lang="en-US" sz="2800" dirty="0"/>
              <a:t>	</a:t>
            </a:r>
          </a:p>
          <a:p>
            <a:pPr marL="0" indent="0">
              <a:buNone/>
            </a:pPr>
            <a:r>
              <a:rPr lang="en-US" dirty="0" smtClean="0"/>
              <a:t>  </a:t>
            </a:r>
            <a:r>
              <a:rPr lang="en-US" sz="3200" u="sng" dirty="0" smtClean="0"/>
              <a:t>2017</a:t>
            </a:r>
            <a:r>
              <a:rPr lang="en-US" dirty="0"/>
              <a:t>					</a:t>
            </a:r>
            <a:r>
              <a:rPr lang="en-US" dirty="0" smtClean="0"/>
              <a:t>		</a:t>
            </a:r>
            <a:r>
              <a:rPr lang="en-US" sz="3200" u="sng" dirty="0" smtClean="0"/>
              <a:t>2018</a:t>
            </a:r>
            <a:endParaRPr lang="en-US" sz="3200" u="sng" dirty="0"/>
          </a:p>
          <a:p>
            <a:pPr marL="0" indent="0">
              <a:buNone/>
            </a:pPr>
            <a:r>
              <a:rPr lang="en-US" sz="3200" dirty="0" smtClean="0"/>
              <a:t> 100%</a:t>
            </a:r>
            <a:r>
              <a:rPr lang="en-US" dirty="0"/>
              <a:t> </a:t>
            </a:r>
            <a:r>
              <a:rPr lang="en-US" dirty="0" smtClean="0"/>
              <a:t>          						</a:t>
            </a:r>
            <a:r>
              <a:rPr lang="en-US" dirty="0"/>
              <a:t>	</a:t>
            </a:r>
            <a:r>
              <a:rPr lang="en-US" sz="3200" dirty="0" smtClean="0"/>
              <a:t>80%</a:t>
            </a:r>
          </a:p>
          <a:p>
            <a:pPr marL="0" indent="0">
              <a:buNone/>
            </a:pPr>
            <a:r>
              <a:rPr lang="en-US" dirty="0"/>
              <a:t>	</a:t>
            </a:r>
            <a:r>
              <a:rPr lang="en-US" dirty="0" smtClean="0"/>
              <a:t>	</a:t>
            </a:r>
          </a:p>
          <a:p>
            <a:pPr marL="0" indent="0">
              <a:buNone/>
            </a:pPr>
            <a:r>
              <a:rPr lang="en-US" sz="3200" dirty="0" smtClean="0"/>
              <a:t> 2 yrs.</a:t>
            </a:r>
            <a:r>
              <a:rPr lang="en-US" dirty="0"/>
              <a:t> </a:t>
            </a:r>
            <a:r>
              <a:rPr lang="en-US" dirty="0" smtClean="0"/>
              <a:t>							</a:t>
            </a:r>
            <a:r>
              <a:rPr lang="en-US" sz="3200" dirty="0" smtClean="0"/>
              <a:t>None</a:t>
            </a:r>
          </a:p>
          <a:p>
            <a:pPr marL="0" indent="0">
              <a:buNone/>
            </a:pPr>
            <a:endParaRPr lang="en-US" sz="3200" dirty="0" smtClean="0"/>
          </a:p>
          <a:p>
            <a:pPr marL="0" indent="0">
              <a:buNone/>
            </a:pPr>
            <a:r>
              <a:rPr lang="en-US" sz="3200" dirty="0" smtClean="0"/>
              <a:t> 20 yrs</a:t>
            </a:r>
            <a:r>
              <a:rPr lang="en-US" dirty="0" smtClean="0"/>
              <a:t>. 						</a:t>
            </a:r>
            <a:r>
              <a:rPr lang="en-US" dirty="0"/>
              <a:t>	</a:t>
            </a:r>
            <a:r>
              <a:rPr lang="en-US" sz="3200" dirty="0" smtClean="0"/>
              <a:t>Indefinitely</a:t>
            </a:r>
            <a:r>
              <a:rPr lang="en-US" dirty="0" smtClean="0"/>
              <a:t>	 </a:t>
            </a:r>
            <a:endParaRPr lang="en-US" sz="3200" dirty="0"/>
          </a:p>
        </p:txBody>
      </p:sp>
      <p:sp>
        <p:nvSpPr>
          <p:cNvPr id="2" name="TextBox 1"/>
          <p:cNvSpPr txBox="1"/>
          <p:nvPr/>
        </p:nvSpPr>
        <p:spPr>
          <a:xfrm>
            <a:off x="2177892" y="2639962"/>
            <a:ext cx="4852220" cy="3447098"/>
          </a:xfrm>
          <a:prstGeom prst="rect">
            <a:avLst/>
          </a:prstGeom>
          <a:noFill/>
        </p:spPr>
        <p:txBody>
          <a:bodyPr wrap="square" rtlCol="0">
            <a:spAutoFit/>
          </a:bodyPr>
          <a:lstStyle/>
          <a:p>
            <a:pPr algn="ctr"/>
            <a:r>
              <a:rPr lang="en-US" sz="3200" dirty="0"/>
              <a:t>Offset of current year income with </a:t>
            </a:r>
            <a:r>
              <a:rPr lang="en-US" sz="3200" dirty="0" smtClean="0"/>
              <a:t>NOL</a:t>
            </a:r>
          </a:p>
          <a:p>
            <a:pPr algn="ctr"/>
            <a:endParaRPr lang="en-US" sz="1500" dirty="0"/>
          </a:p>
          <a:p>
            <a:pPr algn="ctr"/>
            <a:r>
              <a:rPr lang="en-US" sz="3200" dirty="0"/>
              <a:t>Carryback to NOL to </a:t>
            </a:r>
            <a:endParaRPr lang="en-US" sz="3200" dirty="0" smtClean="0"/>
          </a:p>
          <a:p>
            <a:pPr algn="ctr"/>
            <a:r>
              <a:rPr lang="en-US" sz="3200" dirty="0" smtClean="0"/>
              <a:t>prior </a:t>
            </a:r>
            <a:r>
              <a:rPr lang="en-US" sz="3200" dirty="0"/>
              <a:t>years’ </a:t>
            </a:r>
            <a:r>
              <a:rPr lang="en-US" sz="3200" dirty="0" smtClean="0"/>
              <a:t>income</a:t>
            </a:r>
          </a:p>
          <a:p>
            <a:pPr algn="ctr"/>
            <a:endParaRPr lang="en-US" sz="1100" dirty="0"/>
          </a:p>
          <a:p>
            <a:pPr algn="ctr"/>
            <a:r>
              <a:rPr lang="en-US" sz="3200" dirty="0"/>
              <a:t>Carryforward to </a:t>
            </a:r>
            <a:endParaRPr lang="en-US" sz="3200" dirty="0" smtClean="0"/>
          </a:p>
          <a:p>
            <a:pPr algn="ctr"/>
            <a:r>
              <a:rPr lang="en-US" sz="3200" dirty="0" smtClean="0"/>
              <a:t>subsequent </a:t>
            </a:r>
            <a:r>
              <a:rPr lang="en-US" sz="3200" dirty="0"/>
              <a:t>years’ income</a:t>
            </a:r>
          </a:p>
        </p:txBody>
      </p:sp>
    </p:spTree>
    <p:extLst>
      <p:ext uri="{BB962C8B-B14F-4D97-AF65-F5344CB8AC3E}">
        <p14:creationId xmlns:p14="http://schemas.microsoft.com/office/powerpoint/2010/main" val="2587530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Miscellaneous </a:t>
            </a:r>
            <a:r>
              <a:rPr lang="en-US" sz="3200" dirty="0" smtClean="0"/>
              <a:t>Items</a:t>
            </a:r>
            <a:endParaRPr lang="en-US" dirty="0"/>
          </a:p>
        </p:txBody>
      </p:sp>
      <p:sp>
        <p:nvSpPr>
          <p:cNvPr id="6" name="Content Placeholder 1"/>
          <p:cNvSpPr>
            <a:spLocks noGrp="1"/>
          </p:cNvSpPr>
          <p:nvPr>
            <p:ph sz="quarter" idx="11"/>
          </p:nvPr>
        </p:nvSpPr>
        <p:spPr>
          <a:xfrm>
            <a:off x="365380" y="923862"/>
            <a:ext cx="9135237" cy="4796454"/>
          </a:xfrm>
        </p:spPr>
        <p:txBody>
          <a:bodyPr/>
          <a:lstStyle/>
          <a:p>
            <a:pPr marL="0" indent="0" algn="ctr">
              <a:lnSpc>
                <a:spcPct val="150000"/>
              </a:lnSpc>
              <a:spcBef>
                <a:spcPts val="0"/>
              </a:spcBef>
              <a:buNone/>
            </a:pPr>
            <a:r>
              <a:rPr lang="en-US" sz="2800" dirty="0"/>
              <a:t>	</a:t>
            </a:r>
          </a:p>
          <a:p>
            <a:pPr algn="ctr">
              <a:spcBef>
                <a:spcPts val="0"/>
              </a:spcBef>
              <a:buFont typeface="Arial" panose="020B0604020202020204" pitchFamily="34" charset="0"/>
              <a:buChar char="•"/>
            </a:pPr>
            <a:r>
              <a:rPr lang="en-US" sz="3200" dirty="0" smtClean="0"/>
              <a:t>Alternative Minimum Tax repealed under the TCJA</a:t>
            </a:r>
            <a:endParaRPr lang="en-US" sz="3200" dirty="0"/>
          </a:p>
          <a:p>
            <a:pPr algn="ctr">
              <a:spcBef>
                <a:spcPts val="0"/>
              </a:spcBef>
              <a:buFont typeface="Arial" panose="020B0604020202020204" pitchFamily="34" charset="0"/>
              <a:buChar char="•"/>
            </a:pPr>
            <a:r>
              <a:rPr lang="en-US" sz="3200" dirty="0" smtClean="0"/>
              <a:t>AMT credit carryforwards can still be used</a:t>
            </a:r>
          </a:p>
          <a:p>
            <a:pPr marL="0" indent="0" algn="ctr">
              <a:spcBef>
                <a:spcPts val="0"/>
              </a:spcBef>
              <a:buNone/>
            </a:pPr>
            <a:endParaRPr lang="en-US" sz="3200" dirty="0" smtClean="0"/>
          </a:p>
          <a:p>
            <a:pPr algn="ctr">
              <a:spcBef>
                <a:spcPts val="0"/>
              </a:spcBef>
              <a:buFont typeface="Arial" panose="020B0604020202020204" pitchFamily="34" charset="0"/>
              <a:buChar char="•"/>
            </a:pPr>
            <a:r>
              <a:rPr lang="en-US" sz="3200" dirty="0" smtClean="0"/>
              <a:t>AMT for other than corporations NOT repealed</a:t>
            </a:r>
          </a:p>
          <a:p>
            <a:pPr marL="0" indent="0" algn="ctr">
              <a:spcBef>
                <a:spcPts val="0"/>
              </a:spcBef>
              <a:buNone/>
            </a:pPr>
            <a:endParaRPr lang="en-US" sz="3200" dirty="0" smtClean="0"/>
          </a:p>
          <a:p>
            <a:pPr algn="ctr">
              <a:spcBef>
                <a:spcPts val="0"/>
              </a:spcBef>
              <a:buFont typeface="Arial" panose="020B0604020202020204" pitchFamily="34" charset="0"/>
              <a:buChar char="•"/>
            </a:pPr>
            <a:r>
              <a:rPr lang="en-US" sz="3200" dirty="0" smtClean="0"/>
              <a:t>State and Local Tax (SALT) deduction not </a:t>
            </a:r>
          </a:p>
          <a:p>
            <a:pPr marL="0" indent="0" algn="ctr">
              <a:spcBef>
                <a:spcPts val="0"/>
              </a:spcBef>
              <a:buNone/>
            </a:pPr>
            <a:r>
              <a:rPr lang="en-US" sz="3200" dirty="0" smtClean="0"/>
              <a:t>limited for other than individuals</a:t>
            </a:r>
            <a:endParaRPr lang="en-US" sz="3200" dirty="0"/>
          </a:p>
          <a:p>
            <a:pPr>
              <a:buFont typeface="Arial" panose="020B0604020202020204" pitchFamily="34" charset="0"/>
              <a:buChar char="•"/>
            </a:pPr>
            <a:endParaRPr lang="en-US" sz="3200" dirty="0"/>
          </a:p>
        </p:txBody>
      </p:sp>
    </p:spTree>
    <p:extLst>
      <p:ext uri="{BB962C8B-B14F-4D97-AF65-F5344CB8AC3E}">
        <p14:creationId xmlns:p14="http://schemas.microsoft.com/office/powerpoint/2010/main" val="291544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Qualified Business Income (QBI) </a:t>
            </a:r>
            <a:r>
              <a:rPr lang="en-US" sz="3200" dirty="0" smtClean="0"/>
              <a:t>Deduction</a:t>
            </a:r>
            <a:endParaRPr lang="en-US" dirty="0"/>
          </a:p>
        </p:txBody>
      </p:sp>
      <p:sp>
        <p:nvSpPr>
          <p:cNvPr id="7" name="Content Placeholder 1"/>
          <p:cNvSpPr>
            <a:spLocks noGrp="1"/>
          </p:cNvSpPr>
          <p:nvPr>
            <p:ph sz="quarter" idx="11"/>
          </p:nvPr>
        </p:nvSpPr>
        <p:spPr>
          <a:xfrm>
            <a:off x="365380" y="923862"/>
            <a:ext cx="9135237" cy="4796454"/>
          </a:xfrm>
        </p:spPr>
        <p:txBody>
          <a:bodyPr/>
          <a:lstStyle/>
          <a:p>
            <a:pPr marL="0" indent="0" algn="ctr">
              <a:buNone/>
            </a:pPr>
            <a:endParaRPr lang="en-US" sz="3600" dirty="0"/>
          </a:p>
          <a:p>
            <a:pPr lvl="1" algn="ctr">
              <a:buFont typeface="Arial" panose="020B0604020202020204" pitchFamily="34" charset="0"/>
              <a:buChar char="•"/>
            </a:pPr>
            <a:r>
              <a:rPr lang="en-US" sz="3200" dirty="0"/>
              <a:t>Effort to equalize rates between C corporations and pass-through </a:t>
            </a:r>
            <a:r>
              <a:rPr lang="en-US" sz="3200" dirty="0" smtClean="0"/>
              <a:t>entities</a:t>
            </a:r>
          </a:p>
          <a:p>
            <a:pPr lvl="1" algn="ctr">
              <a:buFont typeface="Arial" panose="020B0604020202020204" pitchFamily="34" charset="0"/>
              <a:buChar char="•"/>
            </a:pPr>
            <a:endParaRPr lang="en-US" sz="2200" dirty="0"/>
          </a:p>
          <a:p>
            <a:pPr lvl="1" algn="ctr">
              <a:buFont typeface="Arial" panose="020B0604020202020204" pitchFamily="34" charset="0"/>
              <a:buChar char="•"/>
            </a:pPr>
            <a:r>
              <a:rPr lang="en-US" sz="3200" dirty="0"/>
              <a:t>Provides the potential to deduct up to 20 percent of QBI from S corporations and trusts as well as other </a:t>
            </a:r>
            <a:r>
              <a:rPr lang="en-US" sz="3200" dirty="0" smtClean="0"/>
              <a:t>entities</a:t>
            </a:r>
          </a:p>
          <a:p>
            <a:pPr marL="258763" lvl="1" indent="0" algn="ctr">
              <a:buNone/>
            </a:pPr>
            <a:endParaRPr lang="en-US" sz="2200" dirty="0"/>
          </a:p>
          <a:p>
            <a:pPr lvl="1" algn="ctr">
              <a:buFont typeface="Arial" panose="020B0604020202020204" pitchFamily="34" charset="0"/>
              <a:buChar char="•"/>
            </a:pPr>
            <a:r>
              <a:rPr lang="en-US" sz="3200" dirty="0"/>
              <a:t>Possibly the most complex part of the legislation at both the pass-through and individual level</a:t>
            </a:r>
          </a:p>
          <a:p>
            <a:endParaRPr lang="en-US" sz="3600" dirty="0"/>
          </a:p>
          <a:p>
            <a:pPr lvl="2"/>
            <a:endParaRPr lang="en-US" dirty="0"/>
          </a:p>
          <a:p>
            <a:pPr marL="453939" lvl="2" indent="0" algn="ctr">
              <a:buNone/>
            </a:pPr>
            <a:r>
              <a:rPr lang="en-US" dirty="0"/>
              <a:t>	</a:t>
            </a:r>
            <a:r>
              <a:rPr lang="en-US" dirty="0" smtClean="0"/>
              <a:t>	</a:t>
            </a:r>
            <a:endParaRPr lang="en-US" sz="3200" dirty="0"/>
          </a:p>
        </p:txBody>
      </p:sp>
    </p:spTree>
    <p:extLst>
      <p:ext uri="{BB962C8B-B14F-4D97-AF65-F5344CB8AC3E}">
        <p14:creationId xmlns:p14="http://schemas.microsoft.com/office/powerpoint/2010/main" val="3089200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Pass-Through Business Deduction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652" y="873457"/>
            <a:ext cx="9502140" cy="5663821"/>
          </a:xfrm>
          <a:prstGeom prst="rect">
            <a:avLst/>
          </a:prstGeom>
        </p:spPr>
      </p:pic>
    </p:spTree>
    <p:extLst>
      <p:ext uri="{BB962C8B-B14F-4D97-AF65-F5344CB8AC3E}">
        <p14:creationId xmlns:p14="http://schemas.microsoft.com/office/powerpoint/2010/main" val="3529419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Pass-Through Business Deduction </a:t>
            </a:r>
            <a:r>
              <a:rPr lang="en-US" sz="3200" dirty="0" smtClean="0"/>
              <a:t>Explanations</a:t>
            </a:r>
            <a:endParaRPr lang="en-US" dirty="0"/>
          </a:p>
        </p:txBody>
      </p:sp>
      <p:sp>
        <p:nvSpPr>
          <p:cNvPr id="6" name="Content Placeholder 1"/>
          <p:cNvSpPr>
            <a:spLocks noGrp="1"/>
          </p:cNvSpPr>
          <p:nvPr>
            <p:ph sz="quarter" idx="11"/>
          </p:nvPr>
        </p:nvSpPr>
        <p:spPr>
          <a:xfrm>
            <a:off x="0" y="702892"/>
            <a:ext cx="9829800" cy="5615161"/>
          </a:xfrm>
        </p:spPr>
        <p:txBody>
          <a:bodyPr/>
          <a:lstStyle/>
          <a:p>
            <a:pPr algn="ctr">
              <a:buFont typeface="Arial" panose="020B0604020202020204" pitchFamily="34" charset="0"/>
              <a:buChar char="•"/>
            </a:pPr>
            <a:r>
              <a:rPr lang="en-US" sz="2600" b="1" dirty="0" smtClean="0"/>
              <a:t>Non-corporate Taxpayer:</a:t>
            </a:r>
            <a:r>
              <a:rPr lang="en-US" sz="2600" dirty="0" smtClean="0"/>
              <a:t> S Corp, Partnership, Trust, Sole Prop., etc.</a:t>
            </a:r>
          </a:p>
          <a:p>
            <a:pPr algn="ctr">
              <a:buFont typeface="Arial" panose="020B0604020202020204" pitchFamily="34" charset="0"/>
              <a:buChar char="•"/>
            </a:pPr>
            <a:endParaRPr lang="en-US" sz="1100" dirty="0" smtClean="0"/>
          </a:p>
          <a:p>
            <a:pPr algn="ctr">
              <a:buFont typeface="Arial" panose="020B0604020202020204" pitchFamily="34" charset="0"/>
              <a:buChar char="•"/>
            </a:pPr>
            <a:r>
              <a:rPr lang="en-US" sz="2600" b="1" dirty="0" smtClean="0"/>
              <a:t>Domestic Income:</a:t>
            </a:r>
            <a:r>
              <a:rPr lang="en-US" sz="2600" dirty="0" smtClean="0"/>
              <a:t> Earned in the U.S. or Puerto Rico</a:t>
            </a:r>
          </a:p>
          <a:p>
            <a:pPr marL="0" indent="0" algn="ctr">
              <a:buNone/>
            </a:pPr>
            <a:endParaRPr lang="en-US" sz="1100" dirty="0" smtClean="0"/>
          </a:p>
          <a:p>
            <a:pPr algn="ctr">
              <a:buFont typeface="Arial" panose="020B0604020202020204" pitchFamily="34" charset="0"/>
              <a:buChar char="•"/>
            </a:pPr>
            <a:r>
              <a:rPr lang="en-US" sz="2600" b="1" dirty="0" smtClean="0"/>
              <a:t>QBI:</a:t>
            </a:r>
            <a:r>
              <a:rPr lang="en-US" sz="2600" dirty="0" smtClean="0"/>
              <a:t> Income from qualified trade or business except excluded items</a:t>
            </a:r>
          </a:p>
          <a:p>
            <a:pPr marL="0" indent="0" algn="ctr">
              <a:buNone/>
            </a:pPr>
            <a:endParaRPr lang="en-US" sz="1100" dirty="0" smtClean="0"/>
          </a:p>
          <a:p>
            <a:pPr algn="ctr">
              <a:buFont typeface="Arial" panose="020B0604020202020204" pitchFamily="34" charset="0"/>
              <a:buChar char="•"/>
            </a:pPr>
            <a:r>
              <a:rPr lang="en-US" sz="2600" b="1" dirty="0" smtClean="0"/>
              <a:t>Taxable income threshold:</a:t>
            </a:r>
            <a:r>
              <a:rPr lang="en-US" sz="2600" dirty="0" smtClean="0"/>
              <a:t> $157,000 single, $315,000 MFJ</a:t>
            </a:r>
          </a:p>
          <a:p>
            <a:pPr marL="0" indent="0" algn="ctr">
              <a:buNone/>
            </a:pPr>
            <a:endParaRPr lang="en-US" sz="1100" dirty="0" smtClean="0"/>
          </a:p>
          <a:p>
            <a:pPr algn="ctr">
              <a:buFont typeface="Arial" panose="020B0604020202020204" pitchFamily="34" charset="0"/>
              <a:buChar char="•"/>
            </a:pPr>
            <a:r>
              <a:rPr lang="en-US" sz="2600" b="1" dirty="0" smtClean="0"/>
              <a:t>Specified Service Trade or Business:</a:t>
            </a:r>
            <a:r>
              <a:rPr lang="en-US" sz="2600" dirty="0" smtClean="0"/>
              <a:t> not QBI</a:t>
            </a:r>
          </a:p>
          <a:p>
            <a:pPr marL="0" indent="0" algn="ctr">
              <a:buNone/>
            </a:pPr>
            <a:endParaRPr lang="en-US" sz="1100" dirty="0" smtClean="0"/>
          </a:p>
          <a:p>
            <a:pPr algn="ctr">
              <a:buFont typeface="Arial" panose="020B0604020202020204" pitchFamily="34" charset="0"/>
              <a:buChar char="•"/>
            </a:pPr>
            <a:r>
              <a:rPr lang="en-US" sz="2600" b="1" dirty="0" smtClean="0"/>
              <a:t>Taxable income full phase-out:</a:t>
            </a:r>
            <a:r>
              <a:rPr lang="en-US" sz="2600" dirty="0" smtClean="0"/>
              <a:t> $207,000 single, $415,000 MFJ</a:t>
            </a:r>
          </a:p>
          <a:p>
            <a:pPr marL="0" indent="0" algn="ctr">
              <a:buNone/>
            </a:pPr>
            <a:endParaRPr lang="en-US" sz="1100" dirty="0" smtClean="0"/>
          </a:p>
          <a:p>
            <a:pPr lvl="1" algn="ctr">
              <a:buFont typeface="Arial" panose="020B0604020202020204" pitchFamily="34" charset="0"/>
              <a:buChar char="•"/>
            </a:pPr>
            <a:r>
              <a:rPr lang="en-US" sz="2600" b="1" dirty="0" smtClean="0"/>
              <a:t>Reduced Deduction: </a:t>
            </a:r>
            <a:r>
              <a:rPr lang="en-US" sz="2300" dirty="0"/>
              <a:t>Wage limitation and non-QBI income will determine the amount of the deduction, if any</a:t>
            </a:r>
          </a:p>
          <a:p>
            <a:pPr lvl="1" algn="ctr">
              <a:buFont typeface="Arial" panose="020B0604020202020204" pitchFamily="34" charset="0"/>
              <a:buChar char="•"/>
            </a:pPr>
            <a:endParaRPr lang="en-US" sz="2300" dirty="0" smtClean="0"/>
          </a:p>
          <a:p>
            <a:pPr lvl="1" algn="ctr">
              <a:buFont typeface="Arial" panose="020B0604020202020204" pitchFamily="34" charset="0"/>
              <a:buChar char="•"/>
            </a:pPr>
            <a:r>
              <a:rPr lang="en-US" sz="2600" b="1" dirty="0" smtClean="0"/>
              <a:t>Deduction</a:t>
            </a:r>
            <a:r>
              <a:rPr lang="en-US" sz="2600" dirty="0" smtClean="0"/>
              <a:t> </a:t>
            </a:r>
            <a:r>
              <a:rPr lang="en-US" sz="2600" dirty="0"/>
              <a:t>limited to 20% of QBI</a:t>
            </a:r>
          </a:p>
          <a:p>
            <a:pPr algn="ctr">
              <a:buFont typeface="Arial" panose="020B0604020202020204" pitchFamily="34" charset="0"/>
              <a:buChar char="•"/>
            </a:pPr>
            <a:endParaRPr lang="en-US" sz="2600" b="1" dirty="0" smtClean="0"/>
          </a:p>
        </p:txBody>
      </p:sp>
    </p:spTree>
    <p:extLst>
      <p:ext uri="{BB962C8B-B14F-4D97-AF65-F5344CB8AC3E}">
        <p14:creationId xmlns:p14="http://schemas.microsoft.com/office/powerpoint/2010/main" val="826319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Specified Service Trade or Business (SSTB</a:t>
            </a:r>
            <a:r>
              <a:rPr lang="en-US" sz="3200" dirty="0" smtClean="0"/>
              <a:t>)</a:t>
            </a:r>
            <a:endParaRPr lang="en-US" dirty="0"/>
          </a:p>
        </p:txBody>
      </p:sp>
      <p:sp>
        <p:nvSpPr>
          <p:cNvPr id="6" name="Content Placeholder 1"/>
          <p:cNvSpPr>
            <a:spLocks noGrp="1"/>
          </p:cNvSpPr>
          <p:nvPr>
            <p:ph sz="quarter" idx="11"/>
          </p:nvPr>
        </p:nvSpPr>
        <p:spPr>
          <a:xfrm>
            <a:off x="117987" y="923864"/>
            <a:ext cx="9500617" cy="5615161"/>
          </a:xfrm>
        </p:spPr>
        <p:txBody>
          <a:bodyPr/>
          <a:lstStyle/>
          <a:p>
            <a:pPr algn="ctr">
              <a:buFont typeface="Arial" panose="020B0604020202020204" pitchFamily="34" charset="0"/>
              <a:buChar char="•"/>
            </a:pPr>
            <a:r>
              <a:rPr lang="en-US" sz="3200" dirty="0" smtClean="0"/>
              <a:t>Accounting, Law, Consulting, Actuarial Science</a:t>
            </a:r>
          </a:p>
          <a:p>
            <a:pPr marL="0" indent="0" algn="ctr">
              <a:buNone/>
            </a:pPr>
            <a:endParaRPr lang="en-US" sz="1100" dirty="0" smtClean="0"/>
          </a:p>
          <a:p>
            <a:pPr algn="ctr">
              <a:buFont typeface="Arial" panose="020B0604020202020204" pitchFamily="34" charset="0"/>
              <a:buChar char="•"/>
            </a:pPr>
            <a:r>
              <a:rPr lang="en-US" sz="3200" dirty="0" smtClean="0"/>
              <a:t>Health Care, Performing Arts, Athletics</a:t>
            </a:r>
          </a:p>
          <a:p>
            <a:pPr marL="0" indent="0" algn="ctr">
              <a:buNone/>
            </a:pPr>
            <a:endParaRPr lang="en-US" sz="1100" dirty="0" smtClean="0"/>
          </a:p>
          <a:p>
            <a:pPr algn="ctr">
              <a:buFont typeface="Arial" panose="020B0604020202020204" pitchFamily="34" charset="0"/>
              <a:buChar char="•"/>
            </a:pPr>
            <a:r>
              <a:rPr lang="en-US" sz="3200" dirty="0" smtClean="0"/>
              <a:t>Investment Management, Brokerage, Securities Dealer</a:t>
            </a:r>
          </a:p>
          <a:p>
            <a:pPr marL="0" indent="0" algn="ctr">
              <a:buNone/>
            </a:pPr>
            <a:endParaRPr lang="en-US" sz="1100" dirty="0" smtClean="0"/>
          </a:p>
          <a:p>
            <a:pPr algn="ctr">
              <a:buFont typeface="Arial" panose="020B0604020202020204" pitchFamily="34" charset="0"/>
              <a:buChar char="•"/>
            </a:pPr>
            <a:r>
              <a:rPr lang="en-US" sz="3200" dirty="0" smtClean="0"/>
              <a:t>Financial Services </a:t>
            </a:r>
            <a:r>
              <a:rPr lang="en-US" sz="2800" dirty="0" smtClean="0"/>
              <a:t>– </a:t>
            </a:r>
            <a:r>
              <a:rPr lang="en-US" sz="2600" dirty="0" smtClean="0">
                <a:solidFill>
                  <a:srgbClr val="FF0000"/>
                </a:solidFill>
              </a:rPr>
              <a:t>DOES NOT INCLUDE BANKING</a:t>
            </a:r>
          </a:p>
          <a:p>
            <a:pPr marL="0" indent="0" algn="ctr">
              <a:buNone/>
            </a:pPr>
            <a:endParaRPr lang="en-US" sz="1100" dirty="0" smtClean="0">
              <a:solidFill>
                <a:srgbClr val="FF0000"/>
              </a:solidFill>
            </a:endParaRPr>
          </a:p>
          <a:p>
            <a:pPr algn="ctr">
              <a:buFont typeface="Arial" panose="020B0604020202020204" pitchFamily="34" charset="0"/>
              <a:buChar char="•"/>
            </a:pPr>
            <a:r>
              <a:rPr lang="en-US" sz="3200" dirty="0" smtClean="0"/>
              <a:t>Investment Management </a:t>
            </a:r>
            <a:r>
              <a:rPr lang="en-US" dirty="0" smtClean="0"/>
              <a:t>– </a:t>
            </a:r>
            <a:r>
              <a:rPr lang="en-US" sz="2600" dirty="0" smtClean="0"/>
              <a:t>The performance of services that consist of investing and investment management would include a trade or business that receives either a commission, a flat fee, or an investment management fee calculated as a percentage of assets under management.</a:t>
            </a:r>
          </a:p>
        </p:txBody>
      </p:sp>
    </p:spTree>
    <p:extLst>
      <p:ext uri="{BB962C8B-B14F-4D97-AF65-F5344CB8AC3E}">
        <p14:creationId xmlns:p14="http://schemas.microsoft.com/office/powerpoint/2010/main" val="3032469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 Minimis </a:t>
            </a:r>
            <a:r>
              <a:rPr lang="en-US" sz="3200" dirty="0" smtClean="0"/>
              <a:t>Rule</a:t>
            </a:r>
            <a:endParaRPr lang="en-US" dirty="0"/>
          </a:p>
        </p:txBody>
      </p:sp>
      <p:sp>
        <p:nvSpPr>
          <p:cNvPr id="6" name="Content Placeholder 1"/>
          <p:cNvSpPr>
            <a:spLocks noGrp="1"/>
          </p:cNvSpPr>
          <p:nvPr>
            <p:ph sz="quarter" idx="11"/>
          </p:nvPr>
        </p:nvSpPr>
        <p:spPr>
          <a:xfrm>
            <a:off x="365380" y="923864"/>
            <a:ext cx="9135237" cy="5615161"/>
          </a:xfrm>
        </p:spPr>
        <p:txBody>
          <a:bodyPr/>
          <a:lstStyle/>
          <a:p>
            <a:pPr>
              <a:buFont typeface="Arial" panose="020B0604020202020204" pitchFamily="34" charset="0"/>
              <a:buChar char="•"/>
            </a:pPr>
            <a:endParaRPr lang="en-US" sz="2800" dirty="0" smtClean="0"/>
          </a:p>
          <a:p>
            <a:pPr marL="0" indent="0" algn="ctr">
              <a:buNone/>
            </a:pPr>
            <a:r>
              <a:rPr lang="en-US" sz="3200" dirty="0" smtClean="0"/>
              <a:t>If gross receipts are </a:t>
            </a:r>
            <a:r>
              <a:rPr lang="en-US" sz="3200" u="sng" dirty="0" smtClean="0"/>
              <a:t>&lt;</a:t>
            </a:r>
            <a:r>
              <a:rPr lang="en-US" sz="3200" dirty="0" smtClean="0"/>
              <a:t>$25MM and SSBT income is &lt;10% of gross receipts</a:t>
            </a:r>
          </a:p>
          <a:p>
            <a:pPr marL="0" indent="0" algn="ctr">
              <a:buNone/>
            </a:pPr>
            <a:endParaRPr lang="en-US" sz="3200" dirty="0" smtClean="0"/>
          </a:p>
          <a:p>
            <a:pPr marL="0" indent="0" algn="ctr">
              <a:buNone/>
            </a:pPr>
            <a:r>
              <a:rPr lang="en-US" sz="3200" dirty="0"/>
              <a:t>If gross receipts are </a:t>
            </a:r>
            <a:r>
              <a:rPr lang="en-US" sz="3200" dirty="0" smtClean="0"/>
              <a:t>&gt;$</a:t>
            </a:r>
            <a:r>
              <a:rPr lang="en-US" sz="3200" dirty="0"/>
              <a:t>25MM and </a:t>
            </a:r>
            <a:r>
              <a:rPr lang="en-US" sz="3200" dirty="0" err="1"/>
              <a:t>SSBT</a:t>
            </a:r>
            <a:r>
              <a:rPr lang="en-US" sz="3200" dirty="0"/>
              <a:t> income is </a:t>
            </a:r>
            <a:r>
              <a:rPr lang="en-US" sz="3200" dirty="0" smtClean="0"/>
              <a:t>&lt;5% </a:t>
            </a:r>
            <a:r>
              <a:rPr lang="en-US" sz="3200" dirty="0"/>
              <a:t>of gross </a:t>
            </a:r>
            <a:r>
              <a:rPr lang="en-US" sz="3200" dirty="0" smtClean="0"/>
              <a:t>receipts</a:t>
            </a:r>
            <a:endParaRPr lang="en-US" sz="3200" dirty="0"/>
          </a:p>
        </p:txBody>
      </p:sp>
    </p:spTree>
    <p:extLst>
      <p:ext uri="{BB962C8B-B14F-4D97-AF65-F5344CB8AC3E}">
        <p14:creationId xmlns:p14="http://schemas.microsoft.com/office/powerpoint/2010/main" val="2342896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Reporting</a:t>
            </a:r>
            <a:endParaRPr lang="en-US" dirty="0"/>
          </a:p>
        </p:txBody>
      </p:sp>
      <p:sp>
        <p:nvSpPr>
          <p:cNvPr id="6" name="Content Placeholder 1"/>
          <p:cNvSpPr>
            <a:spLocks noGrp="1"/>
          </p:cNvSpPr>
          <p:nvPr>
            <p:ph sz="quarter" idx="11"/>
          </p:nvPr>
        </p:nvSpPr>
        <p:spPr>
          <a:xfrm>
            <a:off x="365380" y="923864"/>
            <a:ext cx="9135237" cy="5615161"/>
          </a:xfrm>
        </p:spPr>
        <p:txBody>
          <a:bodyPr/>
          <a:lstStyle/>
          <a:p>
            <a:pPr>
              <a:buFont typeface="Arial" panose="020B0604020202020204" pitchFamily="34" charset="0"/>
              <a:buChar char="•"/>
            </a:pPr>
            <a:r>
              <a:rPr lang="en-US" sz="3200" dirty="0" smtClean="0"/>
              <a:t>While the Company must report necessary items to the shareholder/partner, the calculation is made on the individual level</a:t>
            </a:r>
          </a:p>
          <a:p>
            <a:pPr marL="0" indent="0">
              <a:buNone/>
            </a:pPr>
            <a:endParaRPr lang="en-US" sz="2200" dirty="0" smtClean="0"/>
          </a:p>
          <a:p>
            <a:pPr>
              <a:buFont typeface="Arial" panose="020B0604020202020204" pitchFamily="34" charset="0"/>
              <a:buChar char="•"/>
            </a:pPr>
            <a:r>
              <a:rPr lang="en-US" sz="3200" dirty="0" smtClean="0"/>
              <a:t>Items that will likely need to be reported:</a:t>
            </a:r>
          </a:p>
          <a:p>
            <a:pPr lvl="1">
              <a:buFont typeface="Arial" panose="020B0604020202020204" pitchFamily="34" charset="0"/>
              <a:buChar char="•"/>
            </a:pPr>
            <a:r>
              <a:rPr lang="en-US" sz="2800" dirty="0" smtClean="0"/>
              <a:t>Interest, dividends, short and long-term capital gain/loss</a:t>
            </a:r>
          </a:p>
          <a:p>
            <a:pPr lvl="1">
              <a:buFont typeface="Arial" panose="020B0604020202020204" pitchFamily="34" charset="0"/>
              <a:buChar char="•"/>
            </a:pPr>
            <a:r>
              <a:rPr lang="en-US" sz="2800" dirty="0" smtClean="0"/>
              <a:t>Investment income</a:t>
            </a:r>
          </a:p>
          <a:p>
            <a:pPr lvl="1">
              <a:buFont typeface="Arial" panose="020B0604020202020204" pitchFamily="34" charset="0"/>
              <a:buChar char="•"/>
            </a:pPr>
            <a:r>
              <a:rPr lang="en-US" sz="2800" dirty="0" smtClean="0"/>
              <a:t>W-2 wages</a:t>
            </a:r>
          </a:p>
          <a:p>
            <a:pPr lvl="1">
              <a:buFont typeface="Arial" panose="020B0604020202020204" pitchFamily="34" charset="0"/>
              <a:buChar char="•"/>
            </a:pPr>
            <a:r>
              <a:rPr lang="en-US" sz="2800" dirty="0" smtClean="0"/>
              <a:t>Qualified property</a:t>
            </a:r>
          </a:p>
          <a:p>
            <a:pPr marL="258763" lvl="1" indent="0">
              <a:buNone/>
            </a:pPr>
            <a:endParaRPr lang="en-US" sz="2200" dirty="0" smtClean="0"/>
          </a:p>
          <a:p>
            <a:pPr>
              <a:buFont typeface="Arial" panose="020B0604020202020204" pitchFamily="34" charset="0"/>
              <a:buChar char="•"/>
            </a:pPr>
            <a:r>
              <a:rPr lang="en-US" sz="3200" dirty="0" smtClean="0"/>
              <a:t>Will require substantial revision to the Form K-1</a:t>
            </a:r>
            <a:endParaRPr lang="en-US" sz="3200" dirty="0"/>
          </a:p>
        </p:txBody>
      </p:sp>
    </p:spTree>
    <p:extLst>
      <p:ext uri="{BB962C8B-B14F-4D97-AF65-F5344CB8AC3E}">
        <p14:creationId xmlns:p14="http://schemas.microsoft.com/office/powerpoint/2010/main" val="3769968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lgn="just">
              <a:spcBef>
                <a:spcPts val="1200"/>
              </a:spcBef>
              <a:buNone/>
            </a:pPr>
            <a:r>
              <a:rPr lang="en-US" sz="1500" dirty="0"/>
              <a:t>The information and materials in this presentation are provided by Fortner, Bayens, </a:t>
            </a:r>
            <a:r>
              <a:rPr lang="en-US" sz="1500" dirty="0" err="1"/>
              <a:t>Levkulich</a:t>
            </a:r>
            <a:r>
              <a:rPr lang="en-US" sz="1500" dirty="0"/>
              <a:t> &amp; Garrison, P.C. (FBLG</a:t>
            </a:r>
            <a:r>
              <a:rPr lang="en-US" sz="1500" dirty="0" smtClean="0"/>
              <a:t>), </a:t>
            </a:r>
            <a:r>
              <a:rPr lang="en-US" sz="1500" dirty="0"/>
              <a:t>for general informational purposes only. These materials do not, and are not intended to, constitute legal </a:t>
            </a:r>
            <a:r>
              <a:rPr lang="en-US" sz="1500" dirty="0" smtClean="0"/>
              <a:t>or tax advice</a:t>
            </a:r>
            <a:r>
              <a:rPr lang="en-US" sz="1500" dirty="0"/>
              <a:t>.  Your use of this presentation does not create a client relationship between you and any of the presenters or their </a:t>
            </a:r>
            <a:r>
              <a:rPr lang="en-US" sz="1500" dirty="0" smtClean="0"/>
              <a:t>company.  </a:t>
            </a:r>
            <a:endParaRPr lang="en-US" sz="1500" dirty="0"/>
          </a:p>
          <a:p>
            <a:pPr marL="0" indent="0" algn="just">
              <a:spcBef>
                <a:spcPts val="1200"/>
              </a:spcBef>
              <a:buNone/>
            </a:pPr>
            <a:r>
              <a:rPr lang="en-US" sz="1500" dirty="0" smtClean="0"/>
              <a:t>The </a:t>
            </a:r>
            <a:r>
              <a:rPr lang="en-US" sz="1500" dirty="0"/>
              <a:t>information contained in this presentation is based on sources which we believed reliable but is not guaranteed by us and is not to be considered all inclusive</a:t>
            </a:r>
            <a:r>
              <a:rPr lang="en-US" sz="1500" dirty="0" smtClean="0"/>
              <a:t>..</a:t>
            </a:r>
            <a:endParaRPr lang="en-US" sz="1500" dirty="0"/>
          </a:p>
          <a:p>
            <a:pPr marL="0" indent="0" algn="just">
              <a:spcBef>
                <a:spcPts val="1200"/>
              </a:spcBef>
              <a:buNone/>
            </a:pPr>
            <a:r>
              <a:rPr lang="en-US" sz="1500" dirty="0"/>
              <a:t>This presentation and all the information and material it contains is the property of </a:t>
            </a:r>
            <a:r>
              <a:rPr lang="en-US" sz="1500" dirty="0" smtClean="0"/>
              <a:t>FBLG and we </a:t>
            </a:r>
            <a:r>
              <a:rPr lang="en-US" sz="1500" dirty="0"/>
              <a:t>retain and reserve all rights therein, including all rights under copyright laws, trademark laws, international treaties and conventions and other intellectual property laws. </a:t>
            </a:r>
          </a:p>
        </p:txBody>
      </p:sp>
      <p:sp>
        <p:nvSpPr>
          <p:cNvPr id="7" name="Title 6"/>
          <p:cNvSpPr>
            <a:spLocks noGrp="1"/>
          </p:cNvSpPr>
          <p:nvPr>
            <p:ph type="title"/>
          </p:nvPr>
        </p:nvSpPr>
        <p:spPr/>
        <p:txBody>
          <a:bodyPr/>
          <a:lstStyle/>
          <a:p>
            <a:r>
              <a:rPr lang="en-US"/>
              <a:t>LEGAL NOTICES AND TERMS</a:t>
            </a:r>
            <a:endParaRPr lang="en-US" dirty="0"/>
          </a:p>
        </p:txBody>
      </p:sp>
    </p:spTree>
    <p:extLst>
      <p:ext uri="{BB962C8B-B14F-4D97-AF65-F5344CB8AC3E}">
        <p14:creationId xmlns:p14="http://schemas.microsoft.com/office/powerpoint/2010/main" val="231686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7506" y="1745673"/>
            <a:ext cx="9357755" cy="2315688"/>
          </a:xfrm>
          <a:ln>
            <a:noFill/>
          </a:ln>
        </p:spPr>
        <p:style>
          <a:lnRef idx="2">
            <a:schemeClr val="dk1"/>
          </a:lnRef>
          <a:fillRef idx="1">
            <a:schemeClr val="lt1"/>
          </a:fillRef>
          <a:effectRef idx="0">
            <a:schemeClr val="dk1"/>
          </a:effectRef>
          <a:fontRef idx="minor">
            <a:schemeClr val="dk1"/>
          </a:fontRef>
        </p:style>
        <p:txBody>
          <a:bodyPr>
            <a:normAutofit/>
          </a:bodyPr>
          <a:lstStyle/>
          <a:p>
            <a:r>
              <a:rPr lang="en-US" sz="5000" b="1" dirty="0" smtClean="0">
                <a:latin typeface="Perpetua" pitchFamily="18" charset="0"/>
              </a:rPr>
              <a:t>Corporation and S-Corporation </a:t>
            </a:r>
            <a:br>
              <a:rPr lang="en-US" sz="5000" b="1" dirty="0" smtClean="0">
                <a:latin typeface="Perpetua" pitchFamily="18" charset="0"/>
              </a:rPr>
            </a:br>
            <a:r>
              <a:rPr lang="en-US" sz="5000" b="1" dirty="0" smtClean="0">
                <a:latin typeface="Perpetua" pitchFamily="18" charset="0"/>
              </a:rPr>
              <a:t>Tax Changes</a:t>
            </a:r>
            <a:r>
              <a:rPr lang="en-US" dirty="0">
                <a:effectLst>
                  <a:outerShdw blurRad="38100" dist="38100" dir="2700000" algn="tl">
                    <a:srgbClr val="000000">
                      <a:alpha val="43137"/>
                    </a:srgbClr>
                  </a:outerShdw>
                </a:effectLst>
                <a:latin typeface="Perpetua" pitchFamily="18" charset="0"/>
              </a:rPr>
              <a:t/>
            </a:r>
            <a:br>
              <a:rPr lang="en-US" dirty="0">
                <a:effectLst>
                  <a:outerShdw blurRad="38100" dist="38100" dir="2700000" algn="tl">
                    <a:srgbClr val="000000">
                      <a:alpha val="43137"/>
                    </a:srgbClr>
                  </a:outerShdw>
                </a:effectLst>
                <a:latin typeface="Perpetua" pitchFamily="18" charset="0"/>
              </a:rPr>
            </a:br>
            <a:endParaRPr lang="en-US" sz="2700" dirty="0">
              <a:latin typeface="Perpetua" pitchFamily="18" charset="0"/>
            </a:endParaRPr>
          </a:p>
        </p:txBody>
      </p:sp>
      <p:sp>
        <p:nvSpPr>
          <p:cNvPr id="5" name="Subtitle 4"/>
          <p:cNvSpPr>
            <a:spLocks noGrp="1"/>
          </p:cNvSpPr>
          <p:nvPr>
            <p:ph type="subTitle" idx="1"/>
          </p:nvPr>
        </p:nvSpPr>
        <p:spPr>
          <a:xfrm>
            <a:off x="896348" y="4061361"/>
            <a:ext cx="7781925" cy="2406572"/>
          </a:xfrm>
        </p:spPr>
        <p:txBody>
          <a:bodyPr>
            <a:normAutofit/>
          </a:bodyPr>
          <a:lstStyle/>
          <a:p>
            <a:pPr marL="457115" indent="-457115" algn="l">
              <a:buFont typeface="Arial" panose="020B0604020202020204" pitchFamily="34" charset="0"/>
              <a:buChar char="•"/>
            </a:pPr>
            <a:r>
              <a:rPr lang="en-US" sz="3200" dirty="0">
                <a:solidFill>
                  <a:schemeClr val="tx1"/>
                </a:solidFill>
              </a:rPr>
              <a:t>Tax Rates</a:t>
            </a:r>
          </a:p>
          <a:p>
            <a:pPr marL="457115" indent="-457115" algn="l">
              <a:buFont typeface="Arial" panose="020B0604020202020204" pitchFamily="34" charset="0"/>
              <a:buChar char="•"/>
            </a:pPr>
            <a:r>
              <a:rPr lang="en-US" sz="3200" dirty="0">
                <a:solidFill>
                  <a:schemeClr val="tx1"/>
                </a:solidFill>
              </a:rPr>
              <a:t>Deductions and “Pay-</a:t>
            </a:r>
            <a:r>
              <a:rPr lang="en-US" sz="3200" dirty="0" err="1">
                <a:solidFill>
                  <a:schemeClr val="tx1"/>
                </a:solidFill>
              </a:rPr>
              <a:t>Fors</a:t>
            </a:r>
            <a:r>
              <a:rPr lang="en-US" sz="3200" dirty="0">
                <a:solidFill>
                  <a:schemeClr val="tx1"/>
                </a:solidFill>
              </a:rPr>
              <a:t>”</a:t>
            </a:r>
          </a:p>
          <a:p>
            <a:pPr marL="457115" indent="-457115" algn="l">
              <a:buFont typeface="Arial" panose="020B0604020202020204" pitchFamily="34" charset="0"/>
              <a:buChar char="•"/>
            </a:pPr>
            <a:r>
              <a:rPr lang="en-US" sz="3200" dirty="0">
                <a:solidFill>
                  <a:schemeClr val="tx1"/>
                </a:solidFill>
              </a:rPr>
              <a:t>Miscellaneous</a:t>
            </a:r>
          </a:p>
          <a:p>
            <a:pPr marL="457115" indent="-457115" algn="l">
              <a:buFont typeface="Arial" panose="020B0604020202020204" pitchFamily="34" charset="0"/>
              <a:buChar char="•"/>
            </a:pPr>
            <a:r>
              <a:rPr lang="en-US" sz="3200" dirty="0">
                <a:solidFill>
                  <a:schemeClr val="tx1"/>
                </a:solidFill>
              </a:rPr>
              <a:t>Qualified Business Income (QBI) Deduction</a:t>
            </a:r>
          </a:p>
        </p:txBody>
      </p:sp>
      <p:sp>
        <p:nvSpPr>
          <p:cNvPr id="3" name="Rectangle 2"/>
          <p:cNvSpPr/>
          <p:nvPr/>
        </p:nvSpPr>
        <p:spPr>
          <a:xfrm>
            <a:off x="81915" y="81280"/>
            <a:ext cx="9665970" cy="7071360"/>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7962" tIns="48981" rIns="97962" bIns="48981" rtlCol="0" anchor="ctr"/>
          <a:lstStyle/>
          <a:p>
            <a:pPr algn="ctr" defTabSz="979627"/>
            <a:endParaRPr lang="en-US">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21280" y="372467"/>
            <a:ext cx="4587240" cy="1544320"/>
          </a:xfrm>
          <a:prstGeom prst="rect">
            <a:avLst/>
          </a:prstGeom>
        </p:spPr>
      </p:pic>
    </p:spTree>
    <p:extLst>
      <p:ext uri="{BB962C8B-B14F-4D97-AF65-F5344CB8AC3E}">
        <p14:creationId xmlns:p14="http://schemas.microsoft.com/office/powerpoint/2010/main" val="210036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Fortner, Bayens, Levkulich &amp; Garrison, P.C.</a:t>
            </a:r>
            <a:endParaRPr lang="en-US" dirty="0"/>
          </a:p>
        </p:txBody>
      </p:sp>
      <p:sp>
        <p:nvSpPr>
          <p:cNvPr id="3" name="TextBox 2"/>
          <p:cNvSpPr txBox="1"/>
          <p:nvPr/>
        </p:nvSpPr>
        <p:spPr>
          <a:xfrm>
            <a:off x="175342" y="878774"/>
            <a:ext cx="9452759" cy="3893374"/>
          </a:xfrm>
          <a:prstGeom prst="rect">
            <a:avLst/>
          </a:prstGeom>
          <a:noFill/>
        </p:spPr>
        <p:txBody>
          <a:bodyPr wrap="square" rtlCol="0">
            <a:spAutoFit/>
          </a:bodyPr>
          <a:lstStyle/>
          <a:p>
            <a:r>
              <a:rPr lang="en-US" b="1" dirty="0">
                <a:solidFill>
                  <a:schemeClr val="accent1">
                    <a:lumMod val="50000"/>
                  </a:schemeClr>
                </a:solidFill>
              </a:rPr>
              <a:t>Fortner, Bayens, Levkulich &amp; Garrison, P.C. </a:t>
            </a:r>
            <a:r>
              <a:rPr lang="en-US" dirty="0"/>
              <a:t>is an accounting and consulting firm that exclusively serves financial institutions</a:t>
            </a:r>
            <a:r>
              <a:rPr lang="en-US" dirty="0" smtClean="0"/>
              <a:t>. Based in Denver, CO we </a:t>
            </a:r>
            <a:r>
              <a:rPr lang="en-US" dirty="0"/>
              <a:t>have been in business since 1977 and our shareholders average more than 20 years of banking experience. We draw on our wide range of banking expertise to identify solutions for our clients. </a:t>
            </a:r>
          </a:p>
          <a:p>
            <a:endParaRPr lang="en-US" dirty="0"/>
          </a:p>
          <a:p>
            <a:r>
              <a:rPr lang="en-US" dirty="0" smtClean="0"/>
              <a:t>We </a:t>
            </a:r>
            <a:r>
              <a:rPr lang="en-US" dirty="0"/>
              <a:t>are a full service firm, but you can custom tailor our services to meet your institution’s individual needs. Our services </a:t>
            </a:r>
            <a:r>
              <a:rPr lang="en-US" dirty="0" smtClean="0"/>
              <a:t>include:</a:t>
            </a:r>
          </a:p>
          <a:p>
            <a:pPr marL="826122" lvl="1" indent="-342900">
              <a:buFont typeface="Arial" panose="020B0604020202020204" pitchFamily="34" charset="0"/>
              <a:buChar char="•"/>
            </a:pPr>
            <a:r>
              <a:rPr lang="en-US" dirty="0" smtClean="0"/>
              <a:t>Asset </a:t>
            </a:r>
            <a:r>
              <a:rPr lang="en-US" dirty="0"/>
              <a:t>Review Services </a:t>
            </a:r>
            <a:endParaRPr lang="en-US" dirty="0" smtClean="0"/>
          </a:p>
          <a:p>
            <a:pPr marL="826122" lvl="1" indent="-342900">
              <a:buFont typeface="Arial" panose="020B0604020202020204" pitchFamily="34" charset="0"/>
              <a:buChar char="•"/>
            </a:pPr>
            <a:r>
              <a:rPr lang="en-US" dirty="0" smtClean="0"/>
              <a:t>Audit Services</a:t>
            </a:r>
          </a:p>
          <a:p>
            <a:pPr marL="826122" lvl="1" indent="-342900">
              <a:buFont typeface="Arial" panose="020B0604020202020204" pitchFamily="34" charset="0"/>
              <a:buChar char="•"/>
            </a:pPr>
            <a:r>
              <a:rPr lang="en-US" dirty="0" smtClean="0"/>
              <a:t>IT </a:t>
            </a:r>
            <a:r>
              <a:rPr lang="en-US" dirty="0"/>
              <a:t>Security Risk </a:t>
            </a:r>
            <a:r>
              <a:rPr lang="en-US" dirty="0" smtClean="0"/>
              <a:t>Management</a:t>
            </a:r>
          </a:p>
          <a:p>
            <a:pPr marL="826122" lvl="1" indent="-342900">
              <a:buFont typeface="Arial" panose="020B0604020202020204" pitchFamily="34" charset="0"/>
              <a:buChar char="•"/>
            </a:pPr>
            <a:r>
              <a:rPr lang="en-US" dirty="0" smtClean="0"/>
              <a:t>Regulatory </a:t>
            </a:r>
            <a:r>
              <a:rPr lang="en-US" dirty="0"/>
              <a:t>Compliance </a:t>
            </a:r>
            <a:endParaRPr lang="en-US" dirty="0" smtClean="0"/>
          </a:p>
          <a:p>
            <a:pPr marL="826122" lvl="1" indent="-342900">
              <a:buFont typeface="Arial" panose="020B0604020202020204" pitchFamily="34" charset="0"/>
              <a:buChar char="•"/>
            </a:pPr>
            <a:r>
              <a:rPr lang="en-US" dirty="0" smtClean="0"/>
              <a:t>Tax </a:t>
            </a:r>
            <a:r>
              <a:rPr lang="en-US" dirty="0"/>
              <a:t>Services </a:t>
            </a:r>
            <a:endParaRPr lang="en-US" dirty="0" smtClean="0"/>
          </a:p>
          <a:p>
            <a:endParaRPr lang="en-US" dirty="0"/>
          </a:p>
        </p:txBody>
      </p:sp>
      <p:sp>
        <p:nvSpPr>
          <p:cNvPr id="5" name="TextBox 4"/>
          <p:cNvSpPr txBox="1"/>
          <p:nvPr/>
        </p:nvSpPr>
        <p:spPr>
          <a:xfrm>
            <a:off x="1772574" y="5664530"/>
            <a:ext cx="6258296" cy="1015663"/>
          </a:xfrm>
          <a:prstGeom prst="rect">
            <a:avLst/>
          </a:prstGeom>
          <a:noFill/>
        </p:spPr>
        <p:txBody>
          <a:bodyPr wrap="square" rtlCol="0">
            <a:spAutoFit/>
          </a:bodyPr>
          <a:lstStyle/>
          <a:p>
            <a:pPr algn="ctr"/>
            <a:r>
              <a:rPr lang="en-US" sz="1500" i="1" dirty="0" smtClean="0"/>
              <a:t>Certified Public Accountants ∙ A Professional Corporation</a:t>
            </a:r>
          </a:p>
          <a:p>
            <a:pPr algn="ctr"/>
            <a:r>
              <a:rPr lang="en-US" sz="1500" dirty="0" smtClean="0"/>
              <a:t>1580 Lincoln Street, Suite 700</a:t>
            </a:r>
          </a:p>
          <a:p>
            <a:pPr algn="ctr"/>
            <a:r>
              <a:rPr lang="en-US" sz="1500" dirty="0" smtClean="0"/>
              <a:t>Denver, Colorado 80203</a:t>
            </a:r>
          </a:p>
          <a:p>
            <a:pPr algn="ctr"/>
            <a:r>
              <a:rPr lang="en-US" sz="1500" dirty="0" smtClean="0"/>
              <a:t>303-296-6033  www.fblg-cpa.com</a:t>
            </a:r>
            <a:endParaRPr lang="en-US" sz="15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13215" y="4765391"/>
            <a:ext cx="3178263" cy="797205"/>
          </a:xfrm>
          <a:prstGeom prst="rect">
            <a:avLst/>
          </a:prstGeom>
        </p:spPr>
      </p:pic>
    </p:spTree>
    <p:extLst>
      <p:ext uri="{BB962C8B-B14F-4D97-AF65-F5344CB8AC3E}">
        <p14:creationId xmlns:p14="http://schemas.microsoft.com/office/powerpoint/2010/main" val="100096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0" y="1517632"/>
            <a:ext cx="9829799" cy="1889245"/>
          </a:xfrm>
        </p:spPr>
        <p:txBody>
          <a:bodyPr/>
          <a:lstStyle/>
          <a:p>
            <a:pPr marL="0" indent="0">
              <a:buNone/>
            </a:pPr>
            <a:r>
              <a:rPr lang="en-US" sz="3600" dirty="0" smtClean="0"/>
              <a:t>	</a:t>
            </a:r>
            <a:r>
              <a:rPr lang="en-US" sz="3600" u="sng" dirty="0" smtClean="0"/>
              <a:t>2017</a:t>
            </a:r>
            <a:r>
              <a:rPr lang="en-US" sz="3600" dirty="0"/>
              <a:t>		</a:t>
            </a:r>
            <a:r>
              <a:rPr lang="en-US" sz="3600" dirty="0" smtClean="0"/>
              <a:t>	</a:t>
            </a:r>
            <a:r>
              <a:rPr lang="en-US" sz="3600" dirty="0"/>
              <a:t>			</a:t>
            </a:r>
            <a:r>
              <a:rPr lang="en-US" sz="3600" dirty="0" smtClean="0"/>
              <a:t>       </a:t>
            </a:r>
            <a:r>
              <a:rPr lang="en-US" sz="3600" u="sng" dirty="0" smtClean="0"/>
              <a:t>2018</a:t>
            </a:r>
            <a:endParaRPr lang="en-US" sz="3600" u="sng" dirty="0"/>
          </a:p>
          <a:p>
            <a:pPr marL="0" indent="0">
              <a:buNone/>
            </a:pPr>
            <a:r>
              <a:rPr lang="en-US" sz="3200" dirty="0" smtClean="0"/>
              <a:t>	34</a:t>
            </a:r>
            <a:r>
              <a:rPr lang="en-US" sz="3200" dirty="0"/>
              <a:t>%	</a:t>
            </a:r>
            <a:r>
              <a:rPr lang="en-US" sz="3200" dirty="0" smtClean="0"/>
              <a:t> 	Taxable </a:t>
            </a:r>
            <a:r>
              <a:rPr lang="en-US" sz="3200" dirty="0"/>
              <a:t>Income &lt;$10MM	</a:t>
            </a:r>
            <a:r>
              <a:rPr lang="en-US" sz="3200" dirty="0" smtClean="0"/>
              <a:t>	21</a:t>
            </a:r>
            <a:r>
              <a:rPr lang="en-US" sz="3200" dirty="0"/>
              <a:t>%</a:t>
            </a:r>
          </a:p>
          <a:p>
            <a:pPr marL="0" indent="0">
              <a:buNone/>
            </a:pPr>
            <a:r>
              <a:rPr lang="en-US" sz="3200" dirty="0" smtClean="0"/>
              <a:t>	35</a:t>
            </a:r>
            <a:r>
              <a:rPr lang="en-US" sz="3200" dirty="0"/>
              <a:t>%		</a:t>
            </a:r>
            <a:r>
              <a:rPr lang="en-US" sz="3200" dirty="0" smtClean="0"/>
              <a:t>Taxable </a:t>
            </a:r>
            <a:r>
              <a:rPr lang="en-US" sz="3200" dirty="0"/>
              <a:t>Income &gt;$10MM	</a:t>
            </a:r>
            <a:r>
              <a:rPr lang="en-US" sz="3200" dirty="0" smtClean="0"/>
              <a:t>	21</a:t>
            </a:r>
            <a:r>
              <a:rPr lang="en-US" sz="3200" dirty="0"/>
              <a:t>%</a:t>
            </a:r>
          </a:p>
          <a:p>
            <a:pPr marL="0" indent="0" algn="ctr">
              <a:buNone/>
            </a:pPr>
            <a:endParaRPr lang="en-US" sz="3200" dirty="0"/>
          </a:p>
        </p:txBody>
      </p:sp>
      <p:sp>
        <p:nvSpPr>
          <p:cNvPr id="3" name="Title 2"/>
          <p:cNvSpPr>
            <a:spLocks noGrp="1"/>
          </p:cNvSpPr>
          <p:nvPr>
            <p:ph type="title"/>
          </p:nvPr>
        </p:nvSpPr>
        <p:spPr/>
        <p:txBody>
          <a:bodyPr/>
          <a:lstStyle/>
          <a:p>
            <a:r>
              <a:rPr lang="en-US" sz="3200" dirty="0" smtClean="0"/>
              <a:t>Tax Rates</a:t>
            </a:r>
            <a:endParaRPr lang="en-US" sz="3200" dirty="0"/>
          </a:p>
        </p:txBody>
      </p:sp>
      <p:sp>
        <p:nvSpPr>
          <p:cNvPr id="2" name="TextBox 1"/>
          <p:cNvSpPr txBox="1"/>
          <p:nvPr/>
        </p:nvSpPr>
        <p:spPr>
          <a:xfrm>
            <a:off x="704234" y="3849329"/>
            <a:ext cx="8421329" cy="1493358"/>
          </a:xfrm>
          <a:prstGeom prst="rect">
            <a:avLst/>
          </a:prstGeom>
          <a:noFill/>
        </p:spPr>
        <p:txBody>
          <a:bodyPr wrap="square" rtlCol="0">
            <a:spAutoFit/>
          </a:bodyPr>
          <a:lstStyle/>
          <a:p>
            <a:pPr algn="ctr">
              <a:lnSpc>
                <a:spcPct val="150000"/>
              </a:lnSpc>
              <a:buFont typeface="Arial" panose="020B0604020202020204" pitchFamily="34" charset="0"/>
              <a:buChar char="•"/>
            </a:pPr>
            <a:r>
              <a:rPr lang="en-US" sz="3200" dirty="0"/>
              <a:t>Also applies to Deferred Tax Assets and Liabilities</a:t>
            </a:r>
          </a:p>
          <a:p>
            <a:pPr algn="ctr">
              <a:lnSpc>
                <a:spcPct val="150000"/>
              </a:lnSpc>
              <a:buFont typeface="Arial" panose="020B0604020202020204" pitchFamily="34" charset="0"/>
              <a:buChar char="•"/>
            </a:pPr>
            <a:r>
              <a:rPr lang="en-US" sz="3200" dirty="0"/>
              <a:t>Tax rates for other than 12/31 year end</a:t>
            </a:r>
          </a:p>
        </p:txBody>
      </p:sp>
    </p:spTree>
    <p:extLst>
      <p:ext uri="{BB962C8B-B14F-4D97-AF65-F5344CB8AC3E}">
        <p14:creationId xmlns:p14="http://schemas.microsoft.com/office/powerpoint/2010/main" val="395933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 y="816984"/>
            <a:ext cx="9829800" cy="2560397"/>
          </a:xfrm>
        </p:spPr>
        <p:txBody>
          <a:bodyPr/>
          <a:lstStyle/>
          <a:p>
            <a:pPr lvl="2"/>
            <a:endParaRPr lang="en-US" dirty="0"/>
          </a:p>
          <a:p>
            <a:pPr marL="453939" lvl="2" indent="0" algn="ctr">
              <a:buNone/>
            </a:pPr>
            <a:r>
              <a:rPr lang="en-US" sz="3500" b="1" dirty="0" smtClean="0"/>
              <a:t>Depreciation</a:t>
            </a:r>
            <a:endParaRPr lang="en-US" sz="3200" b="1" dirty="0"/>
          </a:p>
          <a:p>
            <a:pPr marL="0" indent="0">
              <a:buNone/>
            </a:pPr>
            <a:r>
              <a:rPr lang="en-US" sz="3200" dirty="0" smtClean="0"/>
              <a:t>    </a:t>
            </a:r>
            <a:r>
              <a:rPr lang="en-US" sz="3200" u="sng" dirty="0" smtClean="0"/>
              <a:t>2017</a:t>
            </a:r>
            <a:r>
              <a:rPr lang="en-US" sz="3200" dirty="0"/>
              <a:t>							</a:t>
            </a:r>
            <a:r>
              <a:rPr lang="en-US" sz="3200" dirty="0" smtClean="0"/>
              <a:t>         </a:t>
            </a:r>
            <a:r>
              <a:rPr lang="en-US" sz="3200" u="sng" dirty="0" smtClean="0"/>
              <a:t>2018</a:t>
            </a:r>
            <a:endParaRPr lang="en-US" sz="3200" u="sng" dirty="0"/>
          </a:p>
          <a:p>
            <a:pPr marL="0" indent="0">
              <a:buNone/>
            </a:pPr>
            <a:r>
              <a:rPr lang="en-US" sz="3200" dirty="0" smtClean="0"/>
              <a:t> $</a:t>
            </a:r>
            <a:r>
              <a:rPr lang="en-US" sz="3200" dirty="0"/>
              <a:t>2.0MM	</a:t>
            </a:r>
            <a:r>
              <a:rPr lang="en-US" sz="3200" dirty="0" smtClean="0"/>
              <a:t>    </a:t>
            </a:r>
            <a:r>
              <a:rPr lang="en-US" sz="3000" dirty="0" smtClean="0"/>
              <a:t>Qualified assets placed in service         </a:t>
            </a:r>
            <a:r>
              <a:rPr lang="en-US" sz="3200" dirty="0" smtClean="0"/>
              <a:t>$2.5MM</a:t>
            </a:r>
            <a:endParaRPr lang="en-US" sz="3200" dirty="0"/>
          </a:p>
          <a:p>
            <a:pPr marL="0" indent="0">
              <a:buNone/>
            </a:pPr>
            <a:r>
              <a:rPr lang="en-US" sz="3200" dirty="0" smtClean="0"/>
              <a:t>  $</a:t>
            </a:r>
            <a:r>
              <a:rPr lang="en-US" sz="3200" dirty="0"/>
              <a:t>500M	</a:t>
            </a:r>
            <a:r>
              <a:rPr lang="en-US" sz="3200" dirty="0" smtClean="0"/>
              <a:t>       </a:t>
            </a:r>
            <a:r>
              <a:rPr lang="en-US" sz="3000" dirty="0" smtClean="0"/>
              <a:t>Allowable §179 depreciation</a:t>
            </a:r>
            <a:r>
              <a:rPr lang="en-US" sz="3200" dirty="0" smtClean="0"/>
              <a:t>	        $1.0MM</a:t>
            </a:r>
            <a:endParaRPr lang="en-US" sz="3200" dirty="0"/>
          </a:p>
          <a:p>
            <a:pPr marL="454025" lvl="2" indent="0">
              <a:buNone/>
            </a:pPr>
            <a:endParaRPr lang="en-US" sz="3200" dirty="0"/>
          </a:p>
        </p:txBody>
      </p:sp>
      <p:sp>
        <p:nvSpPr>
          <p:cNvPr id="3" name="Title 2"/>
          <p:cNvSpPr>
            <a:spLocks noGrp="1"/>
          </p:cNvSpPr>
          <p:nvPr>
            <p:ph type="title"/>
          </p:nvPr>
        </p:nvSpPr>
        <p:spPr/>
        <p:txBody>
          <a:bodyPr/>
          <a:lstStyle/>
          <a:p>
            <a:r>
              <a:rPr lang="en-US" sz="3200" dirty="0"/>
              <a:t>Deductions – the good </a:t>
            </a:r>
            <a:r>
              <a:rPr lang="en-US" sz="3200" dirty="0" smtClean="0"/>
              <a:t>news</a:t>
            </a:r>
            <a:endParaRPr lang="en-US" dirty="0"/>
          </a:p>
        </p:txBody>
      </p:sp>
      <p:sp>
        <p:nvSpPr>
          <p:cNvPr id="4" name="TextBox 3"/>
          <p:cNvSpPr txBox="1"/>
          <p:nvPr/>
        </p:nvSpPr>
        <p:spPr>
          <a:xfrm>
            <a:off x="0" y="3757790"/>
            <a:ext cx="9829800" cy="2569934"/>
          </a:xfrm>
          <a:prstGeom prst="rect">
            <a:avLst/>
          </a:prstGeom>
          <a:noFill/>
        </p:spPr>
        <p:txBody>
          <a:bodyPr wrap="square" rtlCol="0">
            <a:spAutoFit/>
          </a:bodyPr>
          <a:lstStyle/>
          <a:p>
            <a:pPr algn="ctr">
              <a:spcBef>
                <a:spcPts val="0"/>
              </a:spcBef>
            </a:pPr>
            <a:r>
              <a:rPr lang="en-US" sz="3000" dirty="0"/>
              <a:t>Allowable §179 depreciation expense is reduced by the amount of assets purchased over the limit of $2.5MM.  Expensing of real property also has been expanded</a:t>
            </a:r>
            <a:r>
              <a:rPr lang="en-US" sz="3000" dirty="0" smtClean="0"/>
              <a:t>.</a:t>
            </a:r>
          </a:p>
          <a:p>
            <a:pPr algn="ctr">
              <a:spcBef>
                <a:spcPts val="0"/>
              </a:spcBef>
            </a:pPr>
            <a:endParaRPr lang="en-US" sz="1100" dirty="0"/>
          </a:p>
          <a:p>
            <a:pPr algn="ctr">
              <a:spcBef>
                <a:spcPts val="0"/>
              </a:spcBef>
            </a:pPr>
            <a:r>
              <a:rPr lang="en-US" sz="3000" dirty="0"/>
              <a:t>100 bonus depreciation now available for qualified property placed in service after September 27, 2017 and before 2023</a:t>
            </a:r>
            <a:r>
              <a:rPr lang="en-US" sz="3000" dirty="0" smtClean="0"/>
              <a:t>.</a:t>
            </a:r>
            <a:endParaRPr lang="en-US" sz="3000" dirty="0"/>
          </a:p>
        </p:txBody>
      </p:sp>
    </p:spTree>
    <p:extLst>
      <p:ext uri="{BB962C8B-B14F-4D97-AF65-F5344CB8AC3E}">
        <p14:creationId xmlns:p14="http://schemas.microsoft.com/office/powerpoint/2010/main" val="4032553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Deductions – the good </a:t>
            </a:r>
            <a:r>
              <a:rPr lang="en-US" sz="3200" dirty="0" smtClean="0"/>
              <a:t>news</a:t>
            </a:r>
            <a:endParaRPr lang="en-US" dirty="0"/>
          </a:p>
        </p:txBody>
      </p:sp>
      <p:sp>
        <p:nvSpPr>
          <p:cNvPr id="6" name="Content Placeholder 1"/>
          <p:cNvSpPr>
            <a:spLocks noGrp="1"/>
          </p:cNvSpPr>
          <p:nvPr>
            <p:ph sz="quarter" idx="11"/>
          </p:nvPr>
        </p:nvSpPr>
        <p:spPr>
          <a:xfrm>
            <a:off x="0" y="1021163"/>
            <a:ext cx="9829800" cy="3359108"/>
          </a:xfrm>
        </p:spPr>
        <p:txBody>
          <a:bodyPr/>
          <a:lstStyle/>
          <a:p>
            <a:pPr marL="453939" lvl="2" indent="0" algn="ctr">
              <a:buNone/>
            </a:pPr>
            <a:r>
              <a:rPr lang="en-US" sz="3500" b="1" dirty="0" smtClean="0"/>
              <a:t>Vehicle </a:t>
            </a:r>
            <a:r>
              <a:rPr lang="en-US" sz="3500" b="1" dirty="0"/>
              <a:t>(Luxury Auto) Depreciation</a:t>
            </a:r>
          </a:p>
          <a:p>
            <a:pPr marL="0" indent="0">
              <a:buNone/>
            </a:pPr>
            <a:endParaRPr lang="en-US" sz="2800" dirty="0"/>
          </a:p>
          <a:p>
            <a:pPr marL="0" indent="0">
              <a:buNone/>
            </a:pPr>
            <a:r>
              <a:rPr lang="en-US" sz="2800" dirty="0" smtClean="0"/>
              <a:t>       </a:t>
            </a:r>
            <a:r>
              <a:rPr lang="en-US" sz="3200" u="sng" dirty="0" smtClean="0"/>
              <a:t>2017</a:t>
            </a:r>
            <a:r>
              <a:rPr lang="en-US" sz="3200" dirty="0" smtClean="0"/>
              <a:t>							   </a:t>
            </a:r>
            <a:r>
              <a:rPr lang="en-US" sz="3200" u="sng" dirty="0" smtClean="0"/>
              <a:t>2018</a:t>
            </a:r>
          </a:p>
          <a:p>
            <a:pPr marL="0" indent="0">
              <a:buNone/>
            </a:pPr>
            <a:r>
              <a:rPr lang="en-US" sz="3200" dirty="0"/>
              <a:t> </a:t>
            </a:r>
            <a:r>
              <a:rPr lang="en-US" sz="3200" dirty="0" smtClean="0"/>
              <a:t>   $1,475	        First year expensing		 $5,760</a:t>
            </a:r>
          </a:p>
          <a:p>
            <a:pPr marL="0" indent="0">
              <a:buNone/>
            </a:pPr>
            <a:r>
              <a:rPr lang="en-US" sz="3200" dirty="0"/>
              <a:t> </a:t>
            </a:r>
            <a:r>
              <a:rPr lang="en-US" sz="3200" dirty="0" smtClean="0"/>
              <a:t>   $2,560	     First year total depreciation     $10,000</a:t>
            </a:r>
          </a:p>
          <a:p>
            <a:pPr marL="0" indent="0">
              <a:buNone/>
            </a:pPr>
            <a:r>
              <a:rPr lang="en-US" sz="3200" dirty="0" smtClean="0"/>
              <a:t>    $4,100	 Second year total depreciation    $16,000</a:t>
            </a:r>
          </a:p>
        </p:txBody>
      </p:sp>
      <p:sp>
        <p:nvSpPr>
          <p:cNvPr id="2" name="TextBox 1"/>
          <p:cNvSpPr txBox="1"/>
          <p:nvPr/>
        </p:nvSpPr>
        <p:spPr>
          <a:xfrm>
            <a:off x="1" y="4832121"/>
            <a:ext cx="9829799" cy="1308050"/>
          </a:xfrm>
          <a:prstGeom prst="rect">
            <a:avLst/>
          </a:prstGeom>
          <a:noFill/>
        </p:spPr>
        <p:txBody>
          <a:bodyPr wrap="square" rtlCol="0">
            <a:spAutoFit/>
          </a:bodyPr>
          <a:lstStyle/>
          <a:p>
            <a:pPr algn="ctr"/>
            <a:r>
              <a:rPr lang="en-US" sz="3000" dirty="0"/>
              <a:t>Pickups and large SUVs are still not subject to the luxury auto limits as long as the GVW exceeds 6,000 lbs.</a:t>
            </a:r>
          </a:p>
          <a:p>
            <a:endParaRPr lang="en-US" dirty="0"/>
          </a:p>
        </p:txBody>
      </p:sp>
    </p:spTree>
    <p:extLst>
      <p:ext uri="{BB962C8B-B14F-4D97-AF65-F5344CB8AC3E}">
        <p14:creationId xmlns:p14="http://schemas.microsoft.com/office/powerpoint/2010/main" val="3448784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Deductions – the good </a:t>
            </a:r>
            <a:r>
              <a:rPr lang="en-US" sz="3200" dirty="0" smtClean="0"/>
              <a:t>news</a:t>
            </a:r>
            <a:endParaRPr lang="en-US" dirty="0"/>
          </a:p>
        </p:txBody>
      </p:sp>
      <p:sp>
        <p:nvSpPr>
          <p:cNvPr id="6" name="Content Placeholder 1"/>
          <p:cNvSpPr>
            <a:spLocks noGrp="1"/>
          </p:cNvSpPr>
          <p:nvPr>
            <p:ph sz="quarter" idx="11"/>
          </p:nvPr>
        </p:nvSpPr>
        <p:spPr>
          <a:xfrm>
            <a:off x="0" y="1283110"/>
            <a:ext cx="9829800" cy="2198066"/>
          </a:xfrm>
        </p:spPr>
        <p:txBody>
          <a:bodyPr/>
          <a:lstStyle/>
          <a:p>
            <a:pPr marL="453939" lvl="2" indent="0" algn="ctr">
              <a:buNone/>
            </a:pPr>
            <a:endParaRPr lang="en-US" sz="3200" b="1" dirty="0" smtClean="0"/>
          </a:p>
          <a:p>
            <a:pPr marL="453939" lvl="2" indent="0" algn="ctr">
              <a:buNone/>
            </a:pPr>
            <a:endParaRPr lang="en-US" sz="3200" b="1" dirty="0"/>
          </a:p>
          <a:p>
            <a:pPr marL="0" indent="0">
              <a:buNone/>
            </a:pPr>
            <a:r>
              <a:rPr lang="en-US" sz="3200" dirty="0" smtClean="0"/>
              <a:t>      </a:t>
            </a:r>
            <a:r>
              <a:rPr lang="en-US" sz="3200" u="sng" dirty="0" smtClean="0"/>
              <a:t>2017</a:t>
            </a:r>
            <a:r>
              <a:rPr lang="en-US" sz="3200" dirty="0"/>
              <a:t>							</a:t>
            </a:r>
            <a:r>
              <a:rPr lang="en-US" sz="3200" dirty="0" smtClean="0"/>
              <a:t>      </a:t>
            </a:r>
            <a:r>
              <a:rPr lang="en-US" sz="3200" u="sng" dirty="0" smtClean="0"/>
              <a:t>2018</a:t>
            </a:r>
            <a:endParaRPr lang="en-US" sz="3200" u="sng" dirty="0"/>
          </a:p>
          <a:p>
            <a:pPr marL="0" indent="0">
              <a:buNone/>
            </a:pPr>
            <a:r>
              <a:rPr lang="en-US" sz="3200" dirty="0" smtClean="0"/>
              <a:t>   $5.0MM     						  $25.0MM</a:t>
            </a:r>
            <a:endParaRPr lang="en-US" sz="3200" dirty="0"/>
          </a:p>
        </p:txBody>
      </p:sp>
      <p:sp>
        <p:nvSpPr>
          <p:cNvPr id="2" name="TextBox 1"/>
          <p:cNvSpPr txBox="1"/>
          <p:nvPr/>
        </p:nvSpPr>
        <p:spPr>
          <a:xfrm>
            <a:off x="512506" y="3933967"/>
            <a:ext cx="8804787" cy="3000821"/>
          </a:xfrm>
          <a:prstGeom prst="rect">
            <a:avLst/>
          </a:prstGeom>
          <a:noFill/>
        </p:spPr>
        <p:txBody>
          <a:bodyPr wrap="square" rtlCol="0">
            <a:spAutoFit/>
          </a:bodyPr>
          <a:lstStyle/>
          <a:p>
            <a:pPr algn="ctr">
              <a:buFont typeface="Arial" panose="020B0604020202020204" pitchFamily="34" charset="0"/>
              <a:buChar char="•"/>
            </a:pPr>
            <a:r>
              <a:rPr lang="en-US" sz="3000" dirty="0"/>
              <a:t>Allows for indefinite deferral of income tax on excess of receivables over payables</a:t>
            </a:r>
            <a:r>
              <a:rPr lang="en-US" sz="3000" dirty="0" smtClean="0"/>
              <a:t>.</a:t>
            </a:r>
          </a:p>
          <a:p>
            <a:pPr algn="ctr"/>
            <a:endParaRPr lang="en-US" sz="1000" dirty="0" smtClean="0"/>
          </a:p>
          <a:p>
            <a:pPr algn="ctr">
              <a:buFont typeface="Arial" panose="020B0604020202020204" pitchFamily="34" charset="0"/>
              <a:buChar char="•"/>
            </a:pPr>
            <a:r>
              <a:rPr lang="en-US" sz="3000" dirty="0"/>
              <a:t>Gross receipts still not limited for S Corporations</a:t>
            </a:r>
            <a:r>
              <a:rPr lang="en-US" sz="3000" dirty="0" smtClean="0"/>
              <a:t>.</a:t>
            </a:r>
          </a:p>
          <a:p>
            <a:pPr algn="ctr">
              <a:buFont typeface="Arial" panose="020B0604020202020204" pitchFamily="34" charset="0"/>
              <a:buChar char="•"/>
            </a:pPr>
            <a:endParaRPr lang="en-US" sz="1000" dirty="0" smtClean="0"/>
          </a:p>
          <a:p>
            <a:pPr algn="ctr">
              <a:buFont typeface="Arial" panose="020B0604020202020204" pitchFamily="34" charset="0"/>
              <a:buChar char="•"/>
            </a:pPr>
            <a:r>
              <a:rPr lang="en-US" sz="3000" dirty="0"/>
              <a:t>IRS to provide automatic consent.</a:t>
            </a:r>
          </a:p>
          <a:p>
            <a:pPr algn="ctr"/>
            <a:endParaRPr lang="en-US" sz="3000" dirty="0"/>
          </a:p>
          <a:p>
            <a:endParaRPr lang="en-US" dirty="0"/>
          </a:p>
        </p:txBody>
      </p:sp>
      <p:sp>
        <p:nvSpPr>
          <p:cNvPr id="4" name="TextBox 3"/>
          <p:cNvSpPr txBox="1"/>
          <p:nvPr/>
        </p:nvSpPr>
        <p:spPr>
          <a:xfrm>
            <a:off x="2878441" y="2403958"/>
            <a:ext cx="3451122" cy="1077218"/>
          </a:xfrm>
          <a:prstGeom prst="rect">
            <a:avLst/>
          </a:prstGeom>
          <a:noFill/>
        </p:spPr>
        <p:txBody>
          <a:bodyPr wrap="square" rtlCol="0">
            <a:spAutoFit/>
          </a:bodyPr>
          <a:lstStyle/>
          <a:p>
            <a:pPr algn="ctr"/>
            <a:r>
              <a:rPr lang="en-US" sz="3200" dirty="0"/>
              <a:t>Average Gross </a:t>
            </a:r>
            <a:endParaRPr lang="en-US" sz="3200" dirty="0" smtClean="0"/>
          </a:p>
          <a:p>
            <a:pPr algn="ctr"/>
            <a:r>
              <a:rPr lang="en-US" sz="3200" dirty="0" smtClean="0"/>
              <a:t>Receipts Limitation</a:t>
            </a:r>
            <a:endParaRPr lang="en-US" sz="3200" dirty="0"/>
          </a:p>
        </p:txBody>
      </p:sp>
      <p:sp>
        <p:nvSpPr>
          <p:cNvPr id="5" name="TextBox 4"/>
          <p:cNvSpPr txBox="1"/>
          <p:nvPr/>
        </p:nvSpPr>
        <p:spPr>
          <a:xfrm>
            <a:off x="2304434" y="1144891"/>
            <a:ext cx="5220929" cy="630942"/>
          </a:xfrm>
          <a:prstGeom prst="rect">
            <a:avLst/>
          </a:prstGeom>
          <a:noFill/>
        </p:spPr>
        <p:txBody>
          <a:bodyPr wrap="square" rtlCol="0">
            <a:spAutoFit/>
          </a:bodyPr>
          <a:lstStyle/>
          <a:p>
            <a:pPr marL="453939" lvl="2" indent="0" algn="ctr">
              <a:buNone/>
            </a:pPr>
            <a:r>
              <a:rPr lang="en-US" sz="3500" b="1" dirty="0"/>
              <a:t>Cash Basis of Accounting</a:t>
            </a:r>
          </a:p>
        </p:txBody>
      </p:sp>
    </p:spTree>
    <p:extLst>
      <p:ext uri="{BB962C8B-B14F-4D97-AF65-F5344CB8AC3E}">
        <p14:creationId xmlns:p14="http://schemas.microsoft.com/office/powerpoint/2010/main" val="47236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Deductions – the good </a:t>
            </a:r>
            <a:r>
              <a:rPr lang="en-US" sz="3200" dirty="0" smtClean="0"/>
              <a:t>news</a:t>
            </a:r>
            <a:endParaRPr lang="en-US" dirty="0"/>
          </a:p>
        </p:txBody>
      </p:sp>
      <p:sp>
        <p:nvSpPr>
          <p:cNvPr id="6" name="Content Placeholder 1"/>
          <p:cNvSpPr>
            <a:spLocks noGrp="1"/>
          </p:cNvSpPr>
          <p:nvPr>
            <p:ph sz="quarter" idx="11"/>
          </p:nvPr>
        </p:nvSpPr>
        <p:spPr>
          <a:xfrm>
            <a:off x="365377" y="1256371"/>
            <a:ext cx="9135237" cy="4796454"/>
          </a:xfrm>
        </p:spPr>
        <p:txBody>
          <a:bodyPr/>
          <a:lstStyle/>
          <a:p>
            <a:pPr lvl="2"/>
            <a:endParaRPr lang="en-US" dirty="0"/>
          </a:p>
          <a:p>
            <a:pPr marL="453939" lvl="2" indent="0" algn="ctr">
              <a:buNone/>
            </a:pPr>
            <a:r>
              <a:rPr lang="en-US" sz="3500" b="1" dirty="0"/>
              <a:t>Cash Basis of Accounting</a:t>
            </a:r>
          </a:p>
          <a:p>
            <a:pPr marL="0" indent="0">
              <a:buNone/>
            </a:pPr>
            <a:r>
              <a:rPr lang="en-US" sz="2800" dirty="0"/>
              <a:t>	</a:t>
            </a:r>
            <a:endParaRPr lang="en-US" sz="2800" dirty="0" smtClean="0"/>
          </a:p>
          <a:p>
            <a:pPr marL="0" indent="0">
              <a:buNone/>
            </a:pPr>
            <a:r>
              <a:rPr lang="en-US" sz="2800" dirty="0"/>
              <a:t>	</a:t>
            </a:r>
            <a:r>
              <a:rPr lang="en-US" sz="3200" dirty="0" smtClean="0"/>
              <a:t>Interest </a:t>
            </a:r>
            <a:r>
              <a:rPr lang="en-US" sz="3200" dirty="0"/>
              <a:t>Receivable 			$800,000</a:t>
            </a:r>
          </a:p>
          <a:p>
            <a:pPr marL="0" indent="0">
              <a:buNone/>
            </a:pPr>
            <a:r>
              <a:rPr lang="en-US" sz="3200" dirty="0"/>
              <a:t>	Prepaid Expenses			  255,000</a:t>
            </a:r>
          </a:p>
          <a:p>
            <a:pPr marL="0" indent="0">
              <a:buNone/>
            </a:pPr>
            <a:r>
              <a:rPr lang="en-US" sz="3200" dirty="0"/>
              <a:t>	Interest Payable				 (125,000)</a:t>
            </a:r>
          </a:p>
          <a:p>
            <a:pPr marL="0" indent="0">
              <a:buNone/>
            </a:pPr>
            <a:r>
              <a:rPr lang="en-US" sz="3200" dirty="0"/>
              <a:t>	Accrued Expense excluding taxes	</a:t>
            </a:r>
            <a:r>
              <a:rPr lang="en-US" sz="3200" u="sng" dirty="0"/>
              <a:t> (165,000)</a:t>
            </a:r>
          </a:p>
          <a:p>
            <a:pPr marL="0" indent="0">
              <a:buNone/>
            </a:pPr>
            <a:r>
              <a:rPr lang="en-US" sz="3200" dirty="0"/>
              <a:t>	Net deferral of expense		</a:t>
            </a:r>
            <a:r>
              <a:rPr lang="en-US" sz="3200" dirty="0" smtClean="0"/>
              <a:t>$</a:t>
            </a:r>
            <a:r>
              <a:rPr lang="en-US" sz="3200" dirty="0"/>
              <a:t>765,000</a:t>
            </a:r>
          </a:p>
        </p:txBody>
      </p:sp>
    </p:spTree>
    <p:extLst>
      <p:ext uri="{BB962C8B-B14F-4D97-AF65-F5344CB8AC3E}">
        <p14:creationId xmlns:p14="http://schemas.microsoft.com/office/powerpoint/2010/main" val="2974221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Deductions – the bad news </a:t>
            </a:r>
            <a:endParaRPr lang="en-US" dirty="0"/>
          </a:p>
        </p:txBody>
      </p:sp>
      <p:sp>
        <p:nvSpPr>
          <p:cNvPr id="6" name="Content Placeholder 1"/>
          <p:cNvSpPr>
            <a:spLocks noGrp="1"/>
          </p:cNvSpPr>
          <p:nvPr>
            <p:ph sz="quarter" idx="11"/>
          </p:nvPr>
        </p:nvSpPr>
        <p:spPr>
          <a:xfrm>
            <a:off x="0" y="618586"/>
            <a:ext cx="9829800" cy="4796454"/>
          </a:xfrm>
        </p:spPr>
        <p:txBody>
          <a:bodyPr/>
          <a:lstStyle/>
          <a:p>
            <a:pPr lvl="2"/>
            <a:endParaRPr lang="en-US" dirty="0"/>
          </a:p>
          <a:p>
            <a:pPr marL="453939" lvl="2" indent="0" algn="ctr">
              <a:buNone/>
            </a:pPr>
            <a:r>
              <a:rPr lang="en-US" sz="3500" b="1" dirty="0"/>
              <a:t>Meals &amp; </a:t>
            </a:r>
            <a:r>
              <a:rPr lang="en-US" sz="3500" b="1" dirty="0" smtClean="0"/>
              <a:t>Entertainment,</a:t>
            </a:r>
          </a:p>
          <a:p>
            <a:pPr marL="453939" lvl="2" indent="0" algn="ctr">
              <a:buNone/>
            </a:pPr>
            <a:r>
              <a:rPr lang="en-US" sz="3500" b="1" dirty="0" smtClean="0"/>
              <a:t>Employee </a:t>
            </a:r>
            <a:r>
              <a:rPr lang="en-US" sz="3500" b="1" dirty="0"/>
              <a:t>Expenses </a:t>
            </a:r>
            <a:r>
              <a:rPr lang="en-US" sz="3500" b="1" dirty="0" smtClean="0"/>
              <a:t>Changes</a:t>
            </a:r>
          </a:p>
          <a:p>
            <a:pPr marL="453939" lvl="2" indent="0" algn="ctr">
              <a:buNone/>
            </a:pPr>
            <a:endParaRPr lang="en-US" sz="2200" dirty="0"/>
          </a:p>
          <a:p>
            <a:pPr marL="0" indent="0">
              <a:buNone/>
            </a:pPr>
            <a:r>
              <a:rPr lang="en-US" sz="3000" dirty="0"/>
              <a:t> </a:t>
            </a:r>
            <a:r>
              <a:rPr lang="en-US" sz="3000" dirty="0" smtClean="0"/>
              <a:t>    </a:t>
            </a:r>
            <a:r>
              <a:rPr lang="en-US" sz="3000" u="sng" dirty="0" smtClean="0"/>
              <a:t>2017</a:t>
            </a:r>
            <a:r>
              <a:rPr lang="en-US" sz="3000" dirty="0"/>
              <a:t>					</a:t>
            </a:r>
            <a:r>
              <a:rPr lang="en-US" sz="3000" dirty="0" smtClean="0"/>
              <a:t>		</a:t>
            </a:r>
            <a:r>
              <a:rPr lang="en-US" sz="3000" dirty="0"/>
              <a:t> </a:t>
            </a:r>
            <a:r>
              <a:rPr lang="en-US" sz="3000" dirty="0" smtClean="0"/>
              <a:t>  </a:t>
            </a:r>
            <a:r>
              <a:rPr lang="en-US" sz="3000" u="sng" dirty="0" smtClean="0"/>
              <a:t>2018</a:t>
            </a:r>
            <a:endParaRPr lang="en-US" sz="3000" u="sng" dirty="0"/>
          </a:p>
          <a:p>
            <a:pPr marL="0" indent="0">
              <a:buNone/>
            </a:pPr>
            <a:r>
              <a:rPr lang="en-US" sz="3000" dirty="0" smtClean="0"/>
              <a:t>      50%</a:t>
            </a:r>
            <a:r>
              <a:rPr lang="en-US" sz="3000" dirty="0"/>
              <a:t>		</a:t>
            </a:r>
            <a:r>
              <a:rPr lang="en-US" sz="3000" dirty="0" smtClean="0"/>
              <a:t>     Tickets to events 	</a:t>
            </a:r>
            <a:r>
              <a:rPr lang="en-US" sz="3000" dirty="0"/>
              <a:t>	</a:t>
            </a:r>
            <a:r>
              <a:rPr lang="en-US" sz="3000" dirty="0" smtClean="0"/>
              <a:t>        -</a:t>
            </a:r>
            <a:endParaRPr lang="en-US" sz="3000" dirty="0"/>
          </a:p>
          <a:p>
            <a:pPr marL="0" indent="0">
              <a:buNone/>
            </a:pPr>
            <a:r>
              <a:rPr lang="en-US" sz="3000" dirty="0"/>
              <a:t> </a:t>
            </a:r>
            <a:r>
              <a:rPr lang="en-US" sz="3000" dirty="0" smtClean="0"/>
              <a:t>     50%</a:t>
            </a:r>
            <a:r>
              <a:rPr lang="en-US" sz="3000" dirty="0"/>
              <a:t> </a:t>
            </a:r>
            <a:r>
              <a:rPr lang="en-US" sz="3000" dirty="0" smtClean="0"/>
              <a:t>            Business entertainment (Golf)</a:t>
            </a:r>
            <a:r>
              <a:rPr lang="en-US" sz="3000" dirty="0"/>
              <a:t>	</a:t>
            </a:r>
            <a:r>
              <a:rPr lang="en-US" sz="3000" dirty="0" smtClean="0"/>
              <a:t>        -</a:t>
            </a:r>
            <a:r>
              <a:rPr lang="en-US" sz="3000" dirty="0"/>
              <a:t>	</a:t>
            </a:r>
            <a:r>
              <a:rPr lang="en-US" sz="3000" dirty="0" smtClean="0"/>
              <a:t>	     </a:t>
            </a:r>
          </a:p>
          <a:p>
            <a:pPr marL="0" indent="0">
              <a:buNone/>
            </a:pPr>
            <a:r>
              <a:rPr lang="en-US" sz="3000" dirty="0"/>
              <a:t> </a:t>
            </a:r>
            <a:r>
              <a:rPr lang="en-US" sz="3000" dirty="0" smtClean="0"/>
              <a:t>     80%          Contributions to colleges (seating)</a:t>
            </a:r>
            <a:r>
              <a:rPr lang="en-US" sz="3000" dirty="0"/>
              <a:t>	</a:t>
            </a:r>
            <a:r>
              <a:rPr lang="en-US" sz="3000" dirty="0" smtClean="0"/>
              <a:t>        -</a:t>
            </a:r>
            <a:r>
              <a:rPr lang="en-US" sz="3000" dirty="0"/>
              <a:t>	</a:t>
            </a:r>
          </a:p>
          <a:p>
            <a:pPr marL="0" indent="0">
              <a:buNone/>
            </a:pPr>
            <a:r>
              <a:rPr lang="en-US" sz="3000" dirty="0" smtClean="0"/>
              <a:t>     100%</a:t>
            </a:r>
            <a:r>
              <a:rPr lang="en-US" sz="3000" dirty="0"/>
              <a:t>	</a:t>
            </a:r>
            <a:r>
              <a:rPr lang="en-US" sz="3000" dirty="0" smtClean="0"/>
              <a:t>   Employee transportation/parking</a:t>
            </a:r>
            <a:r>
              <a:rPr lang="en-US" sz="3000" dirty="0"/>
              <a:t>	</a:t>
            </a:r>
            <a:r>
              <a:rPr lang="en-US" sz="3000" dirty="0" smtClean="0"/>
              <a:t>        -</a:t>
            </a:r>
            <a:r>
              <a:rPr lang="en-US" sz="3000" dirty="0"/>
              <a:t>	</a:t>
            </a:r>
          </a:p>
          <a:p>
            <a:pPr marL="0" indent="0">
              <a:buNone/>
            </a:pPr>
            <a:r>
              <a:rPr lang="en-US" sz="3000" dirty="0" smtClean="0"/>
              <a:t>     100</a:t>
            </a:r>
            <a:r>
              <a:rPr lang="en-US" sz="3000" dirty="0"/>
              <a:t>%	</a:t>
            </a:r>
            <a:r>
              <a:rPr lang="en-US" sz="3000" dirty="0" smtClean="0"/>
              <a:t>       Employee moving expenses	        </a:t>
            </a:r>
            <a:r>
              <a:rPr lang="en-US" sz="3000" dirty="0"/>
              <a:t>-	</a:t>
            </a:r>
            <a:endParaRPr lang="en-US" sz="3000" dirty="0" smtClean="0"/>
          </a:p>
          <a:p>
            <a:pPr marL="0" indent="0">
              <a:buNone/>
            </a:pPr>
            <a:r>
              <a:rPr lang="en-US" sz="3000" dirty="0" smtClean="0"/>
              <a:t>     100</a:t>
            </a:r>
            <a:r>
              <a:rPr lang="en-US" sz="3000" dirty="0"/>
              <a:t>%	 </a:t>
            </a:r>
            <a:r>
              <a:rPr lang="en-US" sz="3000" dirty="0" smtClean="0"/>
              <a:t>       Employer provided meals</a:t>
            </a:r>
            <a:r>
              <a:rPr lang="en-US" sz="3000" dirty="0"/>
              <a:t>	 </a:t>
            </a:r>
            <a:r>
              <a:rPr lang="en-US" sz="3000" dirty="0" smtClean="0"/>
              <a:t>     50%</a:t>
            </a:r>
            <a:endParaRPr lang="en-US" sz="3000" dirty="0"/>
          </a:p>
        </p:txBody>
      </p:sp>
    </p:spTree>
    <p:extLst>
      <p:ext uri="{BB962C8B-B14F-4D97-AF65-F5344CB8AC3E}">
        <p14:creationId xmlns:p14="http://schemas.microsoft.com/office/powerpoint/2010/main" val="668476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Deductions – the bad </a:t>
            </a:r>
            <a:r>
              <a:rPr lang="en-US" sz="3200" dirty="0" smtClean="0"/>
              <a:t>news</a:t>
            </a:r>
            <a:endParaRPr lang="en-US" dirty="0"/>
          </a:p>
        </p:txBody>
      </p:sp>
      <p:sp>
        <p:nvSpPr>
          <p:cNvPr id="6" name="Content Placeholder 1"/>
          <p:cNvSpPr>
            <a:spLocks noGrp="1"/>
          </p:cNvSpPr>
          <p:nvPr>
            <p:ph sz="quarter" idx="11"/>
          </p:nvPr>
        </p:nvSpPr>
        <p:spPr>
          <a:xfrm>
            <a:off x="365380" y="923864"/>
            <a:ext cx="9135237" cy="5615161"/>
          </a:xfrm>
        </p:spPr>
        <p:txBody>
          <a:bodyPr/>
          <a:lstStyle/>
          <a:p>
            <a:pPr marL="453939" lvl="2" indent="0" algn="ctr">
              <a:buNone/>
            </a:pPr>
            <a:r>
              <a:rPr lang="en-US" sz="3500" b="1" dirty="0" smtClean="0"/>
              <a:t>Meals </a:t>
            </a:r>
            <a:r>
              <a:rPr lang="en-US" sz="3500" b="1" dirty="0"/>
              <a:t>&amp; Entertainment, </a:t>
            </a:r>
            <a:endParaRPr lang="en-US" sz="3500" b="1" dirty="0" smtClean="0"/>
          </a:p>
          <a:p>
            <a:pPr marL="453939" lvl="2" indent="0" algn="ctr">
              <a:buNone/>
            </a:pPr>
            <a:r>
              <a:rPr lang="en-US" sz="3500" b="1" dirty="0" smtClean="0"/>
              <a:t>Employee </a:t>
            </a:r>
            <a:r>
              <a:rPr lang="en-US" sz="3500" b="1" dirty="0"/>
              <a:t>Expenses – No </a:t>
            </a:r>
            <a:r>
              <a:rPr lang="en-US" sz="3500" b="1" dirty="0" smtClean="0"/>
              <a:t>Change</a:t>
            </a:r>
          </a:p>
          <a:p>
            <a:pPr marL="453939" lvl="2" indent="0" algn="ctr">
              <a:buNone/>
            </a:pPr>
            <a:endParaRPr lang="en-US" sz="2200" dirty="0"/>
          </a:p>
          <a:p>
            <a:pPr>
              <a:buFont typeface="Arial" panose="020B0604020202020204" pitchFamily="34" charset="0"/>
              <a:buChar char="•"/>
            </a:pPr>
            <a:r>
              <a:rPr lang="en-US" dirty="0" smtClean="0"/>
              <a:t>Employee travel meals					  50%</a:t>
            </a:r>
          </a:p>
          <a:p>
            <a:pPr>
              <a:buFont typeface="Arial" panose="020B0604020202020204" pitchFamily="34" charset="0"/>
              <a:buChar char="•"/>
            </a:pPr>
            <a:r>
              <a:rPr lang="en-US" dirty="0" smtClean="0"/>
              <a:t>Other travel expenses					  50%</a:t>
            </a:r>
          </a:p>
          <a:p>
            <a:pPr>
              <a:buFont typeface="Arial" panose="020B0604020202020204" pitchFamily="34" charset="0"/>
              <a:buChar char="•"/>
            </a:pPr>
            <a:r>
              <a:rPr lang="en-US" dirty="0" smtClean="0"/>
              <a:t>Business meals			</a:t>
            </a:r>
            <a:r>
              <a:rPr lang="en-US" dirty="0"/>
              <a:t>	</a:t>
            </a:r>
            <a:r>
              <a:rPr lang="en-US" dirty="0" smtClean="0"/>
              <a:t>     </a:t>
            </a:r>
            <a:r>
              <a:rPr lang="en-US" dirty="0"/>
              <a:t>	</a:t>
            </a:r>
            <a:r>
              <a:rPr lang="en-US" dirty="0" smtClean="0"/>
              <a:t>	  50%</a:t>
            </a:r>
          </a:p>
          <a:p>
            <a:pPr>
              <a:buFont typeface="Arial" panose="020B0604020202020204" pitchFamily="34" charset="0"/>
              <a:buChar char="•"/>
            </a:pPr>
            <a:r>
              <a:rPr lang="en-US" dirty="0" smtClean="0"/>
              <a:t>Meals during entertainment</a:t>
            </a:r>
            <a:r>
              <a:rPr lang="en-US" dirty="0"/>
              <a:t>	</a:t>
            </a:r>
            <a:r>
              <a:rPr lang="en-US" dirty="0" smtClean="0"/>
              <a:t>			  50%</a:t>
            </a:r>
          </a:p>
          <a:p>
            <a:pPr>
              <a:buFont typeface="Arial" panose="020B0604020202020204" pitchFamily="34" charset="0"/>
              <a:buChar char="•"/>
            </a:pPr>
            <a:r>
              <a:rPr lang="en-US" dirty="0" smtClean="0"/>
              <a:t>Employee entertainment (Christmas party)		100%</a:t>
            </a:r>
          </a:p>
          <a:p>
            <a:pPr>
              <a:buFont typeface="Arial" panose="020B0604020202020204" pitchFamily="34" charset="0"/>
              <a:buChar char="•"/>
            </a:pPr>
            <a:r>
              <a:rPr lang="en-US" dirty="0" smtClean="0"/>
              <a:t>Employee service awards				</a:t>
            </a:r>
            <a:r>
              <a:rPr lang="en-US" dirty="0"/>
              <a:t>	</a:t>
            </a:r>
            <a:r>
              <a:rPr lang="en-US" dirty="0" smtClean="0"/>
              <a:t>100%</a:t>
            </a:r>
          </a:p>
          <a:p>
            <a:pPr>
              <a:buFont typeface="Arial" panose="020B0604020202020204" pitchFamily="34" charset="0"/>
              <a:buChar char="•"/>
            </a:pPr>
            <a:r>
              <a:rPr lang="en-US" dirty="0" smtClean="0"/>
              <a:t>Business gifts						100%</a:t>
            </a:r>
          </a:p>
          <a:p>
            <a:pPr>
              <a:buFont typeface="Arial" panose="020B0604020202020204" pitchFamily="34" charset="0"/>
              <a:buChar char="•"/>
            </a:pPr>
            <a:r>
              <a:rPr lang="en-US" dirty="0" smtClean="0"/>
              <a:t>Association dues						100%*</a:t>
            </a:r>
          </a:p>
          <a:p>
            <a:pPr marL="0" indent="0">
              <a:buNone/>
            </a:pPr>
            <a:r>
              <a:rPr lang="en-US" dirty="0" smtClean="0"/>
              <a:t>	* Subject to lobbying exclusion</a:t>
            </a:r>
          </a:p>
        </p:txBody>
      </p:sp>
    </p:spTree>
    <p:extLst>
      <p:ext uri="{BB962C8B-B14F-4D97-AF65-F5344CB8AC3E}">
        <p14:creationId xmlns:p14="http://schemas.microsoft.com/office/powerpoint/2010/main" val="233087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FOR PDF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TotalTime>
  <Words>1100</Words>
  <Application>Microsoft Office PowerPoint</Application>
  <PresentationFormat>Custom</PresentationFormat>
  <Paragraphs>223</Paragraphs>
  <Slides>20</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Perpetua</vt:lpstr>
      <vt:lpstr>Wingdings</vt:lpstr>
      <vt:lpstr>CONTENT SLIDES</vt:lpstr>
      <vt:lpstr>Title Slide FOR PDF ONLY</vt:lpstr>
      <vt:lpstr>Office Theme</vt:lpstr>
      <vt:lpstr>PowerPoint Presentation</vt:lpstr>
      <vt:lpstr>Corporation and S-Corporation  Tax Changes </vt:lpstr>
      <vt:lpstr>Tax Rates</vt:lpstr>
      <vt:lpstr>Deductions – the good news</vt:lpstr>
      <vt:lpstr>Deductions – the good news</vt:lpstr>
      <vt:lpstr>Deductions – the good news</vt:lpstr>
      <vt:lpstr>Deductions – the good news</vt:lpstr>
      <vt:lpstr>Deductions – the bad news </vt:lpstr>
      <vt:lpstr>Deductions – the bad news</vt:lpstr>
      <vt:lpstr>Deductions – the bad news</vt:lpstr>
      <vt:lpstr>Deductions – the bad news</vt:lpstr>
      <vt:lpstr>Miscellaneous Items</vt:lpstr>
      <vt:lpstr>Qualified Business Income (QBI) Deduction</vt:lpstr>
      <vt:lpstr>PowerPoint Presentation</vt:lpstr>
      <vt:lpstr>Pass-Through Business Deduction Explanations</vt:lpstr>
      <vt:lpstr>Specified Service Trade or Business (SSTB)</vt:lpstr>
      <vt:lpstr>De Minimis Rule</vt:lpstr>
      <vt:lpstr>Reporting</vt:lpstr>
      <vt:lpstr>LEGAL NOTICES AND 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Robinette</dc:creator>
  <cp:lastModifiedBy>Kaitlyn Dowd</cp:lastModifiedBy>
  <cp:revision>252</cp:revision>
  <cp:lastPrinted>2018-09-10T17:40:17Z</cp:lastPrinted>
  <dcterms:created xsi:type="dcterms:W3CDTF">2010-08-26T03:37:49Z</dcterms:created>
  <dcterms:modified xsi:type="dcterms:W3CDTF">2019-02-08T17:32:03Z</dcterms:modified>
</cp:coreProperties>
</file>